
<file path=[Content_Types].xml><?xml version="1.0" encoding="utf-8"?>
<Types xmlns="http://schemas.openxmlformats.org/package/2006/content-types">
  <Default Extension="png" ContentType="image/png"/>
  <Default Extension="jfif" ContentType="image/jpe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2"/>
  </p:notesMasterIdLst>
  <p:handoutMasterIdLst>
    <p:handoutMasterId r:id="rId33"/>
  </p:handoutMasterIdLst>
  <p:sldIdLst>
    <p:sldId id="355" r:id="rId7"/>
    <p:sldId id="396" r:id="rId8"/>
    <p:sldId id="369" r:id="rId9"/>
    <p:sldId id="397" r:id="rId10"/>
    <p:sldId id="412" r:id="rId11"/>
    <p:sldId id="398" r:id="rId12"/>
    <p:sldId id="413" r:id="rId13"/>
    <p:sldId id="399" r:id="rId14"/>
    <p:sldId id="402" r:id="rId15"/>
    <p:sldId id="404" r:id="rId16"/>
    <p:sldId id="403" r:id="rId17"/>
    <p:sldId id="400" r:id="rId18"/>
    <p:sldId id="414" r:id="rId19"/>
    <p:sldId id="405" r:id="rId20"/>
    <p:sldId id="406" r:id="rId21"/>
    <p:sldId id="407" r:id="rId22"/>
    <p:sldId id="415" r:id="rId23"/>
    <p:sldId id="420" r:id="rId24"/>
    <p:sldId id="416" r:id="rId25"/>
    <p:sldId id="418" r:id="rId26"/>
    <p:sldId id="417" r:id="rId27"/>
    <p:sldId id="408" r:id="rId28"/>
    <p:sldId id="411" r:id="rId29"/>
    <p:sldId id="410" r:id="rId30"/>
    <p:sldId id="409" r:id="rId31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7917" autoAdjust="0"/>
  </p:normalViewPr>
  <p:slideViewPr>
    <p:cSldViewPr snapToGrid="0">
      <p:cViewPr varScale="1">
        <p:scale>
          <a:sx n="102" d="100"/>
          <a:sy n="102" d="100"/>
        </p:scale>
        <p:origin x="210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05/11/2017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05/11/2017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 smtClean="0"/>
              <a:t>Team “Pick One”: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Muhammad </a:t>
            </a:r>
            <a:r>
              <a:rPr lang="en-US" dirty="0" err="1" smtClean="0"/>
              <a:t>Inshal</a:t>
            </a:r>
            <a:r>
              <a:rPr lang="en-US" dirty="0" smtClean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Paul </a:t>
            </a:r>
            <a:r>
              <a:rPr lang="en-US" dirty="0" err="1" smtClean="0"/>
              <a:t>Preissner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Jonas Meyer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 smtClean="0"/>
              <a:t>Game Pitch: &lt;GAME_NAME&gt;</a:t>
            </a:r>
            <a:endParaRPr lang="de-DE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 smtClean="0"/>
              <a:t>Computer </a:t>
            </a:r>
            <a:r>
              <a:rPr lang="en-US" sz="1800" b="1" dirty="0"/>
              <a:t>Games Laboratory </a:t>
            </a:r>
            <a:r>
              <a:rPr lang="en-US" sz="1800" b="1" dirty="0" smtClean="0"/>
              <a:t>2017 </a:t>
            </a:r>
            <a:r>
              <a:rPr lang="en-US" sz="1800" b="1" dirty="0"/>
              <a:t>/ </a:t>
            </a:r>
            <a:r>
              <a:rPr lang="en-US" sz="1800" b="1" dirty="0" smtClean="0"/>
              <a:t>2018</a:t>
            </a:r>
            <a:endParaRPr lang="en-US" sz="1800" b="1" dirty="0"/>
          </a:p>
          <a:p>
            <a:endParaRPr lang="en-US" sz="1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 smtClean="0"/>
              <a:t>08.11.2017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254405" y="4874083"/>
            <a:ext cx="177" cy="9153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 flipV="1">
            <a:off x="3934706" y="4883217"/>
            <a:ext cx="6174" cy="909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 flipV="1">
            <a:off x="1930846" y="48723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 flipV="1">
            <a:off x="3928122" y="4874083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 flipV="1">
            <a:off x="5212513" y="4883217"/>
            <a:ext cx="21411" cy="904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 flipV="1">
            <a:off x="5910713" y="4874083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919627" y="4872339"/>
            <a:ext cx="1787072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H="1" flipV="1">
            <a:off x="1920984" y="4874083"/>
            <a:ext cx="4863" cy="913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 flipV="1">
            <a:off x="1207296" y="252564"/>
            <a:ext cx="32076" cy="55350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 flipV="1">
            <a:off x="1913090" y="4006031"/>
            <a:ext cx="3308076" cy="1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 flipV="1">
            <a:off x="7695689" y="2583498"/>
            <a:ext cx="16851" cy="86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3487657" y="4897462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24" name="Gerader Verbinder 23"/>
          <p:cNvCxnSpPr/>
          <p:nvPr/>
        </p:nvCxnSpPr>
        <p:spPr>
          <a:xfrm>
            <a:off x="3682072" y="5163736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H="1">
            <a:off x="3535380" y="5573689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3682072" y="5567859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 flipV="1">
            <a:off x="3687912" y="5284324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V="1">
            <a:off x="3388028" y="5339327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ond 39"/>
          <p:cNvSpPr/>
          <p:nvPr/>
        </p:nvSpPr>
        <p:spPr>
          <a:xfrm rot="18308287">
            <a:off x="1890524" y="389175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1" name="Mond 40"/>
          <p:cNvSpPr/>
          <p:nvPr/>
        </p:nvSpPr>
        <p:spPr>
          <a:xfrm rot="14404879">
            <a:off x="2149677" y="391655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2" name="Smiley 41"/>
          <p:cNvSpPr/>
          <p:nvPr/>
        </p:nvSpPr>
        <p:spPr>
          <a:xfrm>
            <a:off x="1973692" y="4002813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57" name="Mond 56"/>
          <p:cNvSpPr/>
          <p:nvPr/>
        </p:nvSpPr>
        <p:spPr>
          <a:xfrm rot="18308287">
            <a:off x="1311990" y="4089424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58" name="Mond 57"/>
          <p:cNvSpPr/>
          <p:nvPr/>
        </p:nvSpPr>
        <p:spPr>
          <a:xfrm rot="14404879">
            <a:off x="1571143" y="4114229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59" name="Smiley 58"/>
          <p:cNvSpPr/>
          <p:nvPr/>
        </p:nvSpPr>
        <p:spPr>
          <a:xfrm>
            <a:off x="1395158" y="4200487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0" name="Mond 59"/>
          <p:cNvSpPr/>
          <p:nvPr/>
        </p:nvSpPr>
        <p:spPr>
          <a:xfrm rot="18308287">
            <a:off x="1845903" y="4368995"/>
            <a:ext cx="288962" cy="392823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1" name="Mond 60"/>
          <p:cNvSpPr/>
          <p:nvPr/>
        </p:nvSpPr>
        <p:spPr>
          <a:xfrm rot="14404879">
            <a:off x="2114401" y="4385530"/>
            <a:ext cx="277690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2" name="Smiley 61"/>
          <p:cNvSpPr/>
          <p:nvPr/>
        </p:nvSpPr>
        <p:spPr>
          <a:xfrm>
            <a:off x="1935591" y="4476674"/>
            <a:ext cx="381452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77" name="Ellipse 76"/>
          <p:cNvSpPr/>
          <p:nvPr/>
        </p:nvSpPr>
        <p:spPr>
          <a:xfrm>
            <a:off x="7120842" y="2687826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78" name="Gerader Verbinder 77"/>
          <p:cNvCxnSpPr/>
          <p:nvPr/>
        </p:nvCxnSpPr>
        <p:spPr>
          <a:xfrm>
            <a:off x="7323065" y="2955528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>
          <a:xfrm flipH="1">
            <a:off x="7182388" y="3391416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21097" y="3385156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/>
          <p:nvPr/>
        </p:nvCxnSpPr>
        <p:spPr>
          <a:xfrm flipV="1">
            <a:off x="7321097" y="3074688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7025571" y="3140053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/>
          <p:nvPr/>
        </p:nvCxnSpPr>
        <p:spPr>
          <a:xfrm flipH="1" flipV="1">
            <a:off x="6944375" y="2692973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/>
          <p:nvPr/>
        </p:nvCxnSpPr>
        <p:spPr>
          <a:xfrm flipH="1" flipV="1">
            <a:off x="4495781" y="2718104"/>
            <a:ext cx="730772" cy="1297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 flipH="1" flipV="1">
            <a:off x="5053578" y="2573980"/>
            <a:ext cx="812442" cy="1441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 flipH="1" flipV="1">
            <a:off x="5864801" y="4001230"/>
            <a:ext cx="1125680" cy="1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7712539" y="4084091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/>
          <p:nvPr/>
        </p:nvCxnSpPr>
        <p:spPr>
          <a:xfrm flipH="1" flipV="1">
            <a:off x="7695689" y="34430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 flipV="1">
            <a:off x="7705179" y="4084963"/>
            <a:ext cx="7360" cy="7882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/>
          <p:nvPr/>
        </p:nvCxnSpPr>
        <p:spPr>
          <a:xfrm flipH="1" flipV="1">
            <a:off x="1951445" y="2710356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 flipH="1">
            <a:off x="1925846" y="2710300"/>
            <a:ext cx="2567717" cy="7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Gleichschenkliges Dreieck 111"/>
          <p:cNvSpPr/>
          <p:nvPr/>
        </p:nvSpPr>
        <p:spPr>
          <a:xfrm>
            <a:off x="5033739" y="300330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3" name="Gleichschenkliges Dreieck 112"/>
          <p:cNvSpPr/>
          <p:nvPr/>
        </p:nvSpPr>
        <p:spPr>
          <a:xfrm>
            <a:off x="5236183" y="305956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4" name="Gleichschenkliges Dreieck 113"/>
          <p:cNvSpPr/>
          <p:nvPr/>
        </p:nvSpPr>
        <p:spPr>
          <a:xfrm>
            <a:off x="5139709" y="318934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5" name="Gleichschenkliges Dreieck 114"/>
          <p:cNvSpPr/>
          <p:nvPr/>
        </p:nvSpPr>
        <p:spPr>
          <a:xfrm>
            <a:off x="4983835" y="3149587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6" name="Gleichschenkliges Dreieck 115"/>
          <p:cNvSpPr/>
          <p:nvPr/>
        </p:nvSpPr>
        <p:spPr>
          <a:xfrm>
            <a:off x="5369346" y="319109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30" name="Gerader Verbinder 129"/>
          <p:cNvCxnSpPr/>
          <p:nvPr/>
        </p:nvCxnSpPr>
        <p:spPr>
          <a:xfrm flipH="1">
            <a:off x="1853564" y="2145934"/>
            <a:ext cx="2981046" cy="79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Ellipse 130"/>
          <p:cNvSpPr/>
          <p:nvPr/>
        </p:nvSpPr>
        <p:spPr>
          <a:xfrm>
            <a:off x="3487657" y="1386978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32" name="Gerader Verbinder 131"/>
          <p:cNvCxnSpPr/>
          <p:nvPr/>
        </p:nvCxnSpPr>
        <p:spPr>
          <a:xfrm>
            <a:off x="3673548" y="1738710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/>
          <p:cNvCxnSpPr/>
          <p:nvPr/>
        </p:nvCxnSpPr>
        <p:spPr>
          <a:xfrm flipH="1">
            <a:off x="3532871" y="217459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r Verbinder 133"/>
          <p:cNvCxnSpPr/>
          <p:nvPr/>
        </p:nvCxnSpPr>
        <p:spPr>
          <a:xfrm>
            <a:off x="3671580" y="216833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/>
          <p:cNvCxnSpPr/>
          <p:nvPr/>
        </p:nvCxnSpPr>
        <p:spPr>
          <a:xfrm flipV="1">
            <a:off x="3671580" y="1857870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/>
          <p:cNvCxnSpPr/>
          <p:nvPr/>
        </p:nvCxnSpPr>
        <p:spPr>
          <a:xfrm flipV="1">
            <a:off x="3376054" y="1923235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38"/>
          <p:cNvSpPr/>
          <p:nvPr/>
        </p:nvSpPr>
        <p:spPr>
          <a:xfrm>
            <a:off x="2487730" y="507435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40" name="Gerader Verbinder 139"/>
          <p:cNvCxnSpPr/>
          <p:nvPr/>
        </p:nvCxnSpPr>
        <p:spPr>
          <a:xfrm flipH="1">
            <a:off x="2304484" y="825695"/>
            <a:ext cx="254459" cy="2459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/>
          <p:cNvCxnSpPr/>
          <p:nvPr/>
        </p:nvCxnSpPr>
        <p:spPr>
          <a:xfrm flipH="1">
            <a:off x="2169128" y="1062645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141"/>
          <p:cNvCxnSpPr/>
          <p:nvPr/>
        </p:nvCxnSpPr>
        <p:spPr>
          <a:xfrm>
            <a:off x="2307837" y="1056385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/>
          <p:nvPr/>
        </p:nvCxnSpPr>
        <p:spPr>
          <a:xfrm flipV="1">
            <a:off x="1859284" y="1501525"/>
            <a:ext cx="2394" cy="6468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>
            <a:off x="1853444" y="1521473"/>
            <a:ext cx="10119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/>
          <p:nvPr/>
        </p:nvCxnSpPr>
        <p:spPr>
          <a:xfrm flipV="1">
            <a:off x="2888241" y="252564"/>
            <a:ext cx="2394" cy="12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r Verbinder 158"/>
          <p:cNvCxnSpPr/>
          <p:nvPr/>
        </p:nvCxnSpPr>
        <p:spPr>
          <a:xfrm>
            <a:off x="1196232" y="252564"/>
            <a:ext cx="1697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Bogen 183"/>
          <p:cNvSpPr/>
          <p:nvPr/>
        </p:nvSpPr>
        <p:spPr>
          <a:xfrm rot="19673628">
            <a:off x="2360522" y="648945"/>
            <a:ext cx="195119" cy="563180"/>
          </a:xfrm>
          <a:prstGeom prst="arc">
            <a:avLst>
              <a:gd name="adj1" fmla="val 21300987"/>
              <a:gd name="adj2" fmla="val 865323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5" name="Gerader Verbinder 184"/>
          <p:cNvCxnSpPr/>
          <p:nvPr/>
        </p:nvCxnSpPr>
        <p:spPr>
          <a:xfrm flipH="1">
            <a:off x="5065797" y="1917783"/>
            <a:ext cx="1055603" cy="6657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r Verbinder 186"/>
          <p:cNvCxnSpPr/>
          <p:nvPr/>
        </p:nvCxnSpPr>
        <p:spPr>
          <a:xfrm flipH="1">
            <a:off x="4820061" y="1462027"/>
            <a:ext cx="1099566" cy="686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lipse 69"/>
          <p:cNvSpPr/>
          <p:nvPr/>
        </p:nvSpPr>
        <p:spPr>
          <a:xfrm>
            <a:off x="6776532" y="436817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" name="Abgerundetes Rechteck 1"/>
          <p:cNvSpPr/>
          <p:nvPr/>
        </p:nvSpPr>
        <p:spPr>
          <a:xfrm>
            <a:off x="6678971" y="625365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72" name="Abgerundetes Rechteck 71"/>
          <p:cNvSpPr/>
          <p:nvPr/>
        </p:nvSpPr>
        <p:spPr>
          <a:xfrm>
            <a:off x="7459326" y="619078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73" name="Abgerundetes Rechteck 72"/>
          <p:cNvSpPr/>
          <p:nvPr/>
        </p:nvSpPr>
        <p:spPr>
          <a:xfrm>
            <a:off x="6965874" y="700866"/>
            <a:ext cx="585430" cy="1367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7" name="Gerader Verbinder 6"/>
          <p:cNvCxnSpPr/>
          <p:nvPr/>
        </p:nvCxnSpPr>
        <p:spPr>
          <a:xfrm>
            <a:off x="7142708" y="1336067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/>
          <p:nvPr/>
        </p:nvCxnSpPr>
        <p:spPr>
          <a:xfrm flipV="1">
            <a:off x="7469560" y="1240159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feil nach rechts 19"/>
          <p:cNvSpPr/>
          <p:nvPr/>
        </p:nvSpPr>
        <p:spPr>
          <a:xfrm rot="10800000">
            <a:off x="2985801" y="743499"/>
            <a:ext cx="3638675" cy="19888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7" name="Pfeil nach rechts 86"/>
          <p:cNvSpPr/>
          <p:nvPr/>
        </p:nvSpPr>
        <p:spPr>
          <a:xfrm rot="9439554">
            <a:off x="4216023" y="1350288"/>
            <a:ext cx="2526633" cy="238261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8" name="Pfeil nach rechts 87"/>
          <p:cNvSpPr/>
          <p:nvPr/>
        </p:nvSpPr>
        <p:spPr>
          <a:xfrm rot="8475954">
            <a:off x="2242249" y="2590879"/>
            <a:ext cx="5015639" cy="2382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9" name="Pfeil nach rechts 88"/>
          <p:cNvSpPr/>
          <p:nvPr/>
        </p:nvSpPr>
        <p:spPr>
          <a:xfrm rot="5400000">
            <a:off x="6876195" y="1979178"/>
            <a:ext cx="970379" cy="23826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91" name="Pfeil nach rechts 90"/>
          <p:cNvSpPr/>
          <p:nvPr/>
        </p:nvSpPr>
        <p:spPr>
          <a:xfrm rot="7513615">
            <a:off x="3409005" y="3210737"/>
            <a:ext cx="4483730" cy="23826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92" name="Inhaltsplatzhalter 1"/>
          <p:cNvSpPr txBox="1">
            <a:spLocks/>
          </p:cNvSpPr>
          <p:nvPr/>
        </p:nvSpPr>
        <p:spPr>
          <a:xfrm>
            <a:off x="4327876" y="338762"/>
            <a:ext cx="1370954" cy="31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accent4"/>
                </a:solidFill>
              </a:rPr>
              <a:t>HEAL</a:t>
            </a:r>
          </a:p>
          <a:p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93" name="Inhaltsplatzhalter 1"/>
          <p:cNvSpPr txBox="1">
            <a:spLocks/>
          </p:cNvSpPr>
          <p:nvPr/>
        </p:nvSpPr>
        <p:spPr>
          <a:xfrm>
            <a:off x="7480515" y="1834209"/>
            <a:ext cx="1370954" cy="31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GUIDE</a:t>
            </a:r>
          </a:p>
          <a:p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Inhaltsplatzhalter 1"/>
          <p:cNvSpPr txBox="1">
            <a:spLocks/>
          </p:cNvSpPr>
          <p:nvPr/>
        </p:nvSpPr>
        <p:spPr>
          <a:xfrm>
            <a:off x="2509326" y="2899968"/>
            <a:ext cx="1370954" cy="31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FF0000"/>
                </a:solidFill>
              </a:rPr>
              <a:t>BLOCK ENEMIES</a:t>
            </a:r>
          </a:p>
          <a:p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704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254405" y="4874083"/>
            <a:ext cx="177" cy="9153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 flipV="1">
            <a:off x="3934706" y="4883217"/>
            <a:ext cx="6174" cy="909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 flipV="1">
            <a:off x="1930846" y="48723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 flipV="1">
            <a:off x="3928122" y="4874083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 flipV="1">
            <a:off x="5212513" y="4883217"/>
            <a:ext cx="21411" cy="904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 flipV="1">
            <a:off x="5910713" y="4874083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919627" y="4872339"/>
            <a:ext cx="1787072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H="1" flipV="1">
            <a:off x="1920984" y="4874083"/>
            <a:ext cx="4863" cy="913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 flipV="1">
            <a:off x="1207296" y="252564"/>
            <a:ext cx="32076" cy="55350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 flipV="1">
            <a:off x="1913090" y="4006031"/>
            <a:ext cx="3308076" cy="1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 flipV="1">
            <a:off x="7695689" y="2583498"/>
            <a:ext cx="16851" cy="86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3682072" y="5163736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H="1">
            <a:off x="3535380" y="5573689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3682072" y="5567859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 flipV="1">
            <a:off x="3687912" y="5284324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V="1">
            <a:off x="3388028" y="5339327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ond 39"/>
          <p:cNvSpPr/>
          <p:nvPr/>
        </p:nvSpPr>
        <p:spPr>
          <a:xfrm rot="18308287">
            <a:off x="1890524" y="389175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1" name="Mond 40"/>
          <p:cNvSpPr/>
          <p:nvPr/>
        </p:nvSpPr>
        <p:spPr>
          <a:xfrm rot="14404879">
            <a:off x="2149677" y="391655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2" name="Smiley 41"/>
          <p:cNvSpPr/>
          <p:nvPr/>
        </p:nvSpPr>
        <p:spPr>
          <a:xfrm>
            <a:off x="1973692" y="4002813"/>
            <a:ext cx="396936" cy="390731"/>
          </a:xfrm>
          <a:prstGeom prst="smileyFace">
            <a:avLst>
              <a:gd name="adj" fmla="val -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57" name="Mond 56"/>
          <p:cNvSpPr/>
          <p:nvPr/>
        </p:nvSpPr>
        <p:spPr>
          <a:xfrm rot="18308287">
            <a:off x="1311990" y="4089424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58" name="Mond 57"/>
          <p:cNvSpPr/>
          <p:nvPr/>
        </p:nvSpPr>
        <p:spPr>
          <a:xfrm rot="14404879">
            <a:off x="1571143" y="4114229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59" name="Smiley 58"/>
          <p:cNvSpPr/>
          <p:nvPr/>
        </p:nvSpPr>
        <p:spPr>
          <a:xfrm>
            <a:off x="1395158" y="4200487"/>
            <a:ext cx="396936" cy="390731"/>
          </a:xfrm>
          <a:prstGeom prst="smileyFace">
            <a:avLst>
              <a:gd name="adj" fmla="val -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0" name="Mond 59"/>
          <p:cNvSpPr/>
          <p:nvPr/>
        </p:nvSpPr>
        <p:spPr>
          <a:xfrm rot="18308287">
            <a:off x="1845903" y="4368995"/>
            <a:ext cx="288962" cy="392823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1" name="Mond 60"/>
          <p:cNvSpPr/>
          <p:nvPr/>
        </p:nvSpPr>
        <p:spPr>
          <a:xfrm rot="14404879">
            <a:off x="2114401" y="4385530"/>
            <a:ext cx="277690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2" name="Smiley 61"/>
          <p:cNvSpPr/>
          <p:nvPr/>
        </p:nvSpPr>
        <p:spPr>
          <a:xfrm>
            <a:off x="1935591" y="4476674"/>
            <a:ext cx="381452" cy="390731"/>
          </a:xfrm>
          <a:prstGeom prst="smileyFace">
            <a:avLst>
              <a:gd name="adj" fmla="val -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3" name="Explosion 2 62"/>
          <p:cNvSpPr/>
          <p:nvPr/>
        </p:nvSpPr>
        <p:spPr>
          <a:xfrm>
            <a:off x="2455899" y="4257468"/>
            <a:ext cx="927608" cy="1105897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5" name="Explosion 2 64"/>
          <p:cNvSpPr/>
          <p:nvPr/>
        </p:nvSpPr>
        <p:spPr>
          <a:xfrm>
            <a:off x="2448446" y="3666736"/>
            <a:ext cx="927608" cy="1105897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6" name="Explosion 1 65"/>
          <p:cNvSpPr/>
          <p:nvPr/>
        </p:nvSpPr>
        <p:spPr>
          <a:xfrm>
            <a:off x="2628688" y="3790798"/>
            <a:ext cx="676662" cy="782206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69" name="Gerader Verbinder 68"/>
          <p:cNvCxnSpPr/>
          <p:nvPr/>
        </p:nvCxnSpPr>
        <p:spPr>
          <a:xfrm flipV="1">
            <a:off x="3663672" y="4389968"/>
            <a:ext cx="18400" cy="382665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/>
          <p:nvPr/>
        </p:nvCxnSpPr>
        <p:spPr>
          <a:xfrm>
            <a:off x="3654666" y="4413050"/>
            <a:ext cx="1303876" cy="1871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/>
          <p:nvPr/>
        </p:nvCxnSpPr>
        <p:spPr>
          <a:xfrm>
            <a:off x="7323065" y="2955528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>
          <a:xfrm flipH="1">
            <a:off x="7182388" y="3391416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21097" y="3385156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/>
          <p:nvPr/>
        </p:nvCxnSpPr>
        <p:spPr>
          <a:xfrm flipV="1">
            <a:off x="7321097" y="3074688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7025571" y="3140053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/>
          <p:nvPr/>
        </p:nvCxnSpPr>
        <p:spPr>
          <a:xfrm flipH="1" flipV="1">
            <a:off x="6944375" y="2692973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/>
          <p:nvPr/>
        </p:nvCxnSpPr>
        <p:spPr>
          <a:xfrm flipH="1" flipV="1">
            <a:off x="4495781" y="2718104"/>
            <a:ext cx="730772" cy="1297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 flipH="1" flipV="1">
            <a:off x="5053578" y="2573980"/>
            <a:ext cx="812442" cy="1441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 flipH="1" flipV="1">
            <a:off x="5864801" y="4001230"/>
            <a:ext cx="1125680" cy="1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 flipV="1">
            <a:off x="7323065" y="3809248"/>
            <a:ext cx="29275" cy="58072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 flipH="1">
            <a:off x="6209278" y="4367631"/>
            <a:ext cx="1143062" cy="10707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7712539" y="4084091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/>
          <p:nvPr/>
        </p:nvCxnSpPr>
        <p:spPr>
          <a:xfrm flipH="1" flipV="1">
            <a:off x="7695689" y="34430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 flipV="1">
            <a:off x="7705179" y="4084963"/>
            <a:ext cx="7360" cy="7882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/>
          <p:nvPr/>
        </p:nvCxnSpPr>
        <p:spPr>
          <a:xfrm flipH="1" flipV="1">
            <a:off x="1951445" y="2710356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 flipH="1">
            <a:off x="1925846" y="2710300"/>
            <a:ext cx="2567717" cy="7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Gleichschenkliges Dreieck 111"/>
          <p:cNvSpPr/>
          <p:nvPr/>
        </p:nvSpPr>
        <p:spPr>
          <a:xfrm>
            <a:off x="5033739" y="300330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3" name="Gleichschenkliges Dreieck 112"/>
          <p:cNvSpPr/>
          <p:nvPr/>
        </p:nvSpPr>
        <p:spPr>
          <a:xfrm>
            <a:off x="5236183" y="305956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4" name="Gleichschenkliges Dreieck 113"/>
          <p:cNvSpPr/>
          <p:nvPr/>
        </p:nvSpPr>
        <p:spPr>
          <a:xfrm>
            <a:off x="5139709" y="318934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5" name="Gleichschenkliges Dreieck 114"/>
          <p:cNvSpPr/>
          <p:nvPr/>
        </p:nvSpPr>
        <p:spPr>
          <a:xfrm>
            <a:off x="4983835" y="3149587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6" name="Gleichschenkliges Dreieck 115"/>
          <p:cNvSpPr/>
          <p:nvPr/>
        </p:nvSpPr>
        <p:spPr>
          <a:xfrm>
            <a:off x="5369346" y="319109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25" name="&quot;Nein&quot;-Symbol 124"/>
          <p:cNvSpPr/>
          <p:nvPr/>
        </p:nvSpPr>
        <p:spPr>
          <a:xfrm>
            <a:off x="4544293" y="2537608"/>
            <a:ext cx="580634" cy="525551"/>
          </a:xfrm>
          <a:prstGeom prst="noSmoking">
            <a:avLst>
              <a:gd name="adj" fmla="val 80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tx1"/>
              </a:solidFill>
            </a:endParaRPr>
          </a:p>
        </p:txBody>
      </p:sp>
      <p:cxnSp>
        <p:nvCxnSpPr>
          <p:cNvPr id="130" name="Gerader Verbinder 129"/>
          <p:cNvCxnSpPr/>
          <p:nvPr/>
        </p:nvCxnSpPr>
        <p:spPr>
          <a:xfrm flipH="1">
            <a:off x="1853564" y="2145934"/>
            <a:ext cx="2981046" cy="79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r Verbinder 131"/>
          <p:cNvCxnSpPr/>
          <p:nvPr/>
        </p:nvCxnSpPr>
        <p:spPr>
          <a:xfrm>
            <a:off x="3673548" y="1738710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/>
          <p:cNvCxnSpPr/>
          <p:nvPr/>
        </p:nvCxnSpPr>
        <p:spPr>
          <a:xfrm flipH="1">
            <a:off x="3532871" y="217459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r Verbinder 133"/>
          <p:cNvCxnSpPr/>
          <p:nvPr/>
        </p:nvCxnSpPr>
        <p:spPr>
          <a:xfrm>
            <a:off x="3671580" y="216833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/>
          <p:cNvCxnSpPr/>
          <p:nvPr/>
        </p:nvCxnSpPr>
        <p:spPr>
          <a:xfrm flipV="1">
            <a:off x="3671580" y="1857870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/>
          <p:cNvCxnSpPr/>
          <p:nvPr/>
        </p:nvCxnSpPr>
        <p:spPr>
          <a:xfrm flipV="1">
            <a:off x="3376054" y="1923235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/>
          <p:nvPr/>
        </p:nvCxnSpPr>
        <p:spPr>
          <a:xfrm flipV="1">
            <a:off x="1859284" y="1501525"/>
            <a:ext cx="2394" cy="6468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>
            <a:off x="1853444" y="1521473"/>
            <a:ext cx="10119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/>
          <p:nvPr/>
        </p:nvCxnSpPr>
        <p:spPr>
          <a:xfrm flipV="1">
            <a:off x="2888241" y="252564"/>
            <a:ext cx="2394" cy="12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r Verbinder 158"/>
          <p:cNvCxnSpPr/>
          <p:nvPr/>
        </p:nvCxnSpPr>
        <p:spPr>
          <a:xfrm>
            <a:off x="1196232" y="252564"/>
            <a:ext cx="1697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r Verbinder 184"/>
          <p:cNvCxnSpPr/>
          <p:nvPr/>
        </p:nvCxnSpPr>
        <p:spPr>
          <a:xfrm flipH="1">
            <a:off x="5065797" y="1917783"/>
            <a:ext cx="1055603" cy="6657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r Verbinder 186"/>
          <p:cNvCxnSpPr/>
          <p:nvPr/>
        </p:nvCxnSpPr>
        <p:spPr>
          <a:xfrm flipH="1">
            <a:off x="4820061" y="1462027"/>
            <a:ext cx="1099566" cy="686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Positionsrahmen 190"/>
          <p:cNvSpPr/>
          <p:nvPr/>
        </p:nvSpPr>
        <p:spPr>
          <a:xfrm>
            <a:off x="5377836" y="4247091"/>
            <a:ext cx="417033" cy="413235"/>
          </a:xfrm>
          <a:prstGeom prst="fram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/>
          <p:nvPr/>
        </p:nvCxnSpPr>
        <p:spPr>
          <a:xfrm>
            <a:off x="2443592" y="678948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>
            <a:off x="2302915" y="1114836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/>
          <p:nvPr/>
        </p:nvCxnSpPr>
        <p:spPr>
          <a:xfrm>
            <a:off x="2441624" y="1108576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2441624" y="798108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/>
          <p:nvPr/>
        </p:nvCxnSpPr>
        <p:spPr>
          <a:xfrm flipV="1">
            <a:off x="2146098" y="863473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miley 1"/>
          <p:cNvSpPr/>
          <p:nvPr/>
        </p:nvSpPr>
        <p:spPr>
          <a:xfrm>
            <a:off x="2233650" y="359935"/>
            <a:ext cx="419884" cy="396167"/>
          </a:xfrm>
          <a:prstGeom prst="smileyF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98" name="Smiley 97"/>
          <p:cNvSpPr/>
          <p:nvPr/>
        </p:nvSpPr>
        <p:spPr>
          <a:xfrm>
            <a:off x="3468187" y="1411354"/>
            <a:ext cx="419884" cy="396167"/>
          </a:xfrm>
          <a:prstGeom prst="smileyF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99" name="Smiley 98"/>
          <p:cNvSpPr/>
          <p:nvPr/>
        </p:nvSpPr>
        <p:spPr>
          <a:xfrm>
            <a:off x="3468187" y="4825749"/>
            <a:ext cx="419884" cy="396167"/>
          </a:xfrm>
          <a:prstGeom prst="smileyF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00" name="Smiley 99"/>
          <p:cNvSpPr/>
          <p:nvPr/>
        </p:nvSpPr>
        <p:spPr>
          <a:xfrm>
            <a:off x="7105315" y="2614678"/>
            <a:ext cx="419884" cy="396167"/>
          </a:xfrm>
          <a:prstGeom prst="smileyF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01" name="Ellipse 100"/>
          <p:cNvSpPr/>
          <p:nvPr/>
        </p:nvSpPr>
        <p:spPr>
          <a:xfrm>
            <a:off x="6776532" y="436817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02" name="Abgerundetes Rechteck 101"/>
          <p:cNvSpPr/>
          <p:nvPr/>
        </p:nvSpPr>
        <p:spPr>
          <a:xfrm>
            <a:off x="6678971" y="625365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03" name="Abgerundetes Rechteck 102"/>
          <p:cNvSpPr/>
          <p:nvPr/>
        </p:nvSpPr>
        <p:spPr>
          <a:xfrm>
            <a:off x="7459326" y="619078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04" name="Abgerundetes Rechteck 103"/>
          <p:cNvSpPr/>
          <p:nvPr/>
        </p:nvSpPr>
        <p:spPr>
          <a:xfrm>
            <a:off x="6965874" y="700866"/>
            <a:ext cx="585430" cy="1367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05" name="Gerader Verbinder 104"/>
          <p:cNvCxnSpPr/>
          <p:nvPr/>
        </p:nvCxnSpPr>
        <p:spPr>
          <a:xfrm>
            <a:off x="7142708" y="1336067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V="1">
            <a:off x="7469560" y="1240159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xplosion 1 108"/>
          <p:cNvSpPr/>
          <p:nvPr/>
        </p:nvSpPr>
        <p:spPr>
          <a:xfrm>
            <a:off x="2598140" y="4438627"/>
            <a:ext cx="676662" cy="782206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1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72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Master’s gameplay</a:t>
            </a:r>
            <a:endParaRPr lang="de-DE" sz="3000" dirty="0"/>
          </a:p>
        </p:txBody>
      </p:sp>
      <p:sp>
        <p:nvSpPr>
          <p:cNvPr id="2" name="Rechteck 1"/>
          <p:cNvSpPr/>
          <p:nvPr/>
        </p:nvSpPr>
        <p:spPr>
          <a:xfrm>
            <a:off x="513760" y="1659193"/>
            <a:ext cx="831324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Very challenging </a:t>
            </a:r>
            <a:r>
              <a:rPr lang="en-US" b="1" dirty="0" smtClean="0"/>
              <a:t>role!</a:t>
            </a:r>
          </a:p>
          <a:p>
            <a:endParaRPr lang="en-US" b="1" dirty="0"/>
          </a:p>
          <a:p>
            <a:r>
              <a:rPr lang="en-US" dirty="0" smtClean="0"/>
              <a:t>Have </a:t>
            </a:r>
            <a:r>
              <a:rPr lang="en-US" dirty="0"/>
              <a:t>to micromanage a lot of </a:t>
            </a:r>
            <a:r>
              <a:rPr lang="en-US" dirty="0" smtClean="0"/>
              <a:t>tasks: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helping </a:t>
            </a:r>
            <a:r>
              <a:rPr lang="en-US" dirty="0"/>
              <a:t>out all </a:t>
            </a:r>
            <a:r>
              <a:rPr lang="en-US" dirty="0" smtClean="0"/>
              <a:t>crawlers at once, considering that they might be scattered throughout the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augment </a:t>
            </a:r>
            <a:r>
              <a:rPr lang="en-US" dirty="0"/>
              <a:t>and explore the </a:t>
            </a:r>
            <a:r>
              <a:rPr lang="en-US" dirty="0" smtClean="0"/>
              <a:t>dungeon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spot </a:t>
            </a:r>
            <a:r>
              <a:rPr lang="en-US" dirty="0"/>
              <a:t>and weaken the </a:t>
            </a:r>
            <a:r>
              <a:rPr lang="en-US" dirty="0" smtClean="0"/>
              <a:t>enemies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wisely </a:t>
            </a:r>
            <a:r>
              <a:rPr lang="en-US" dirty="0"/>
              <a:t>spend his </a:t>
            </a:r>
            <a:r>
              <a:rPr lang="en-US" dirty="0" smtClean="0"/>
              <a:t>resources</a:t>
            </a:r>
            <a:endParaRPr lang="en-US" b="1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156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Game Pitch: &lt;GAME_NAME&gt; 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Mockup</a:t>
            </a:r>
            <a:endParaRPr lang="de-DE" sz="3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" y="1725104"/>
            <a:ext cx="7701699" cy="433220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135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Together</a:t>
            </a:r>
            <a:endParaRPr lang="de-DE" sz="3000" dirty="0"/>
          </a:p>
        </p:txBody>
      </p:sp>
      <p:sp>
        <p:nvSpPr>
          <p:cNvPr id="32" name="Ellipse 31"/>
          <p:cNvSpPr/>
          <p:nvPr/>
        </p:nvSpPr>
        <p:spPr>
          <a:xfrm>
            <a:off x="5839272" y="730285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3" name="Abgerundetes Rechteck 32"/>
          <p:cNvSpPr/>
          <p:nvPr/>
        </p:nvSpPr>
        <p:spPr>
          <a:xfrm>
            <a:off x="5741711" y="918833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4" name="Abgerundetes Rechteck 33"/>
          <p:cNvSpPr/>
          <p:nvPr/>
        </p:nvSpPr>
        <p:spPr>
          <a:xfrm>
            <a:off x="6522066" y="912546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6" name="Abgerundetes Rechteck 35"/>
          <p:cNvSpPr/>
          <p:nvPr/>
        </p:nvSpPr>
        <p:spPr>
          <a:xfrm>
            <a:off x="6028614" y="994334"/>
            <a:ext cx="585430" cy="1367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38" name="Gerader Verbinder 37"/>
          <p:cNvCxnSpPr/>
          <p:nvPr/>
        </p:nvCxnSpPr>
        <p:spPr>
          <a:xfrm>
            <a:off x="6205448" y="1629535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6532300" y="1533627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5283755" y="1951188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3" name="Gerader Verbinder 12"/>
          <p:cNvCxnSpPr/>
          <p:nvPr/>
        </p:nvCxnSpPr>
        <p:spPr>
          <a:xfrm>
            <a:off x="5469646" y="2302920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328969" y="273880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5467678" y="273254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5467678" y="2481994"/>
            <a:ext cx="371594" cy="1151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V="1">
            <a:off x="5283755" y="2487447"/>
            <a:ext cx="178083" cy="2535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5926630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9" name="Gerader Verbinder 18"/>
          <p:cNvCxnSpPr/>
          <p:nvPr/>
        </p:nvCxnSpPr>
        <p:spPr>
          <a:xfrm>
            <a:off x="6112521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H="1">
            <a:off x="5971844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110553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6110553" y="2442777"/>
            <a:ext cx="351324" cy="1281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5815027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6551204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25" name="Gerader Verbinder 24"/>
          <p:cNvCxnSpPr/>
          <p:nvPr/>
        </p:nvCxnSpPr>
        <p:spPr>
          <a:xfrm>
            <a:off x="6737095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>
            <a:off x="6596418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6735127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6735127" y="2442777"/>
            <a:ext cx="341546" cy="1423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V="1">
            <a:off x="6439601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7167969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31" name="Gerader Verbinder 30"/>
          <p:cNvCxnSpPr/>
          <p:nvPr/>
        </p:nvCxnSpPr>
        <p:spPr>
          <a:xfrm>
            <a:off x="7353860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H="1">
            <a:off x="7213183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7351892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7351892" y="2442777"/>
            <a:ext cx="216588" cy="2448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V="1">
            <a:off x="7056366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>
            <a:off x="4623495" y="1823634"/>
            <a:ext cx="1152972" cy="214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 flipV="1">
            <a:off x="7044691" y="1815735"/>
            <a:ext cx="1037592" cy="159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4623495" y="2029901"/>
            <a:ext cx="481905" cy="5843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 flipH="1">
            <a:off x="7701246" y="1970155"/>
            <a:ext cx="381037" cy="5950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533217" y="1931080"/>
            <a:ext cx="3969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Our game is </a:t>
            </a:r>
            <a:r>
              <a:rPr lang="en-US" b="1" dirty="0" smtClean="0"/>
              <a:t>much more about cooperation </a:t>
            </a:r>
            <a:r>
              <a:rPr lang="en-US" dirty="0" smtClean="0"/>
              <a:t>than other dungeon crawlers or roguelike games!</a:t>
            </a:r>
            <a:endParaRPr lang="en-US" dirty="0"/>
          </a:p>
        </p:txBody>
      </p:sp>
      <p:sp>
        <p:nvSpPr>
          <p:cNvPr id="58" name="Rechteck 57"/>
          <p:cNvSpPr/>
          <p:nvPr/>
        </p:nvSpPr>
        <p:spPr>
          <a:xfrm>
            <a:off x="533217" y="3825176"/>
            <a:ext cx="77440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Different forms of cooperation are involved: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Cooperation between the crawlers.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Cooperation between each crawler and the master.</a:t>
            </a:r>
            <a:endParaRPr lang="en-US" dirty="0"/>
          </a:p>
        </p:txBody>
      </p:sp>
      <p:sp>
        <p:nvSpPr>
          <p:cNvPr id="59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659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Together</a:t>
            </a:r>
            <a:endParaRPr lang="de-DE" sz="3000" dirty="0"/>
          </a:p>
        </p:txBody>
      </p:sp>
      <p:sp>
        <p:nvSpPr>
          <p:cNvPr id="58" name="Rechteck 57"/>
          <p:cNvSpPr/>
          <p:nvPr/>
        </p:nvSpPr>
        <p:spPr>
          <a:xfrm>
            <a:off x="311161" y="1805876"/>
            <a:ext cx="8385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Cooperation </a:t>
            </a:r>
            <a:r>
              <a:rPr lang="en-US" b="1" dirty="0"/>
              <a:t>between the </a:t>
            </a:r>
            <a:r>
              <a:rPr lang="en-US" b="1" dirty="0" smtClean="0"/>
              <a:t>crawlers</a:t>
            </a:r>
            <a:r>
              <a:rPr lang="en-US" dirty="0" smtClean="0"/>
              <a:t> is crucial, because: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most difficult enemies cannot be defeated by a single crawler: players have to gather together to defeat the boss.</a:t>
            </a:r>
            <a:endParaRPr lang="en-US" dirty="0"/>
          </a:p>
        </p:txBody>
      </p:sp>
      <p:sp>
        <p:nvSpPr>
          <p:cNvPr id="42" name="Rechteck 41"/>
          <p:cNvSpPr/>
          <p:nvPr/>
        </p:nvSpPr>
        <p:spPr>
          <a:xfrm>
            <a:off x="381007" y="3338843"/>
            <a:ext cx="85724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Cooperation </a:t>
            </a:r>
            <a:r>
              <a:rPr lang="en-US" b="1" dirty="0"/>
              <a:t>between </a:t>
            </a:r>
            <a:r>
              <a:rPr lang="en-US" b="1" dirty="0" smtClean="0"/>
              <a:t>a crawler and the dungeon master </a:t>
            </a:r>
            <a:r>
              <a:rPr lang="en-US" dirty="0" smtClean="0"/>
              <a:t>is crucial, because: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Players cannot even find each other in a dungeon if wander without a guidance.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intentionally don’t want to make the level layout uniformly fair towards the players. Came across a group of overpowered enemies, triggered a lethal trap? And DM has not prevented this from happening? Then die!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places of dungeon can be designed so that players physically cannot get through without being coordinated.</a:t>
            </a:r>
            <a:endParaRPr lang="en-US" dirty="0"/>
          </a:p>
        </p:txBody>
      </p:sp>
      <p:sp>
        <p:nvSpPr>
          <p:cNvPr id="4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46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Together</a:t>
            </a:r>
            <a:endParaRPr lang="de-DE" sz="3000" dirty="0"/>
          </a:p>
        </p:txBody>
      </p:sp>
      <p:sp>
        <p:nvSpPr>
          <p:cNvPr id="58" name="Rechteck 57"/>
          <p:cNvSpPr/>
          <p:nvPr/>
        </p:nvSpPr>
        <p:spPr>
          <a:xfrm>
            <a:off x="311161" y="1805876"/>
            <a:ext cx="8385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Possible level layout</a:t>
            </a:r>
            <a:endParaRPr lang="en-US" b="1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3058075" y="5244920"/>
            <a:ext cx="177" cy="9153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 flipV="1">
            <a:off x="3738376" y="5254054"/>
            <a:ext cx="6174" cy="909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 flipV="1">
            <a:off x="1734516" y="5248385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 flipV="1">
            <a:off x="3731792" y="5250128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 flipV="1">
            <a:off x="5016183" y="5259262"/>
            <a:ext cx="21411" cy="904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 flipV="1">
            <a:off x="5714383" y="5250128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723297" y="5248384"/>
            <a:ext cx="1787072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H="1" flipV="1">
            <a:off x="1724654" y="5250128"/>
            <a:ext cx="4863" cy="913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V="1">
            <a:off x="1043042" y="2544383"/>
            <a:ext cx="26104" cy="36193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H="1">
            <a:off x="1716760" y="4373923"/>
            <a:ext cx="1116045" cy="81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 flipV="1">
            <a:off x="7499359" y="2959543"/>
            <a:ext cx="16851" cy="86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1186611" y="523141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20" name="Gerader Verbinder 19"/>
          <p:cNvCxnSpPr/>
          <p:nvPr/>
        </p:nvCxnSpPr>
        <p:spPr>
          <a:xfrm>
            <a:off x="1381026" y="5497685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>
            <a:off x="1234334" y="590763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1381026" y="590180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1386866" y="5618273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1086982" y="5673276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ond 24"/>
          <p:cNvSpPr/>
          <p:nvPr/>
        </p:nvSpPr>
        <p:spPr>
          <a:xfrm rot="18308287">
            <a:off x="5829111" y="2420129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6" name="Mond 25"/>
          <p:cNvSpPr/>
          <p:nvPr/>
        </p:nvSpPr>
        <p:spPr>
          <a:xfrm rot="14404879">
            <a:off x="6088264" y="2444934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7" name="Smiley 26"/>
          <p:cNvSpPr/>
          <p:nvPr/>
        </p:nvSpPr>
        <p:spPr>
          <a:xfrm>
            <a:off x="5912279" y="2531192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8" name="Mond 27"/>
          <p:cNvSpPr/>
          <p:nvPr/>
        </p:nvSpPr>
        <p:spPr>
          <a:xfrm rot="18308287">
            <a:off x="1870672" y="250578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9" name="Mond 28"/>
          <p:cNvSpPr/>
          <p:nvPr/>
        </p:nvSpPr>
        <p:spPr>
          <a:xfrm rot="14404879">
            <a:off x="2129825" y="253058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0" name="Smiley 29"/>
          <p:cNvSpPr/>
          <p:nvPr/>
        </p:nvSpPr>
        <p:spPr>
          <a:xfrm>
            <a:off x="1953840" y="2616843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1" name="Mond 30"/>
          <p:cNvSpPr/>
          <p:nvPr/>
        </p:nvSpPr>
        <p:spPr>
          <a:xfrm rot="18308287">
            <a:off x="5110896" y="5486081"/>
            <a:ext cx="288962" cy="392823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2" name="Mond 31"/>
          <p:cNvSpPr/>
          <p:nvPr/>
        </p:nvSpPr>
        <p:spPr>
          <a:xfrm rot="14404879">
            <a:off x="5379394" y="5502616"/>
            <a:ext cx="277690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3" name="Smiley 32"/>
          <p:cNvSpPr/>
          <p:nvPr/>
        </p:nvSpPr>
        <p:spPr>
          <a:xfrm>
            <a:off x="5200584" y="5593760"/>
            <a:ext cx="381452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4" name="Ellipse 33"/>
          <p:cNvSpPr/>
          <p:nvPr/>
        </p:nvSpPr>
        <p:spPr>
          <a:xfrm>
            <a:off x="8467916" y="3274840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35" name="Gerader Verbinder 34"/>
          <p:cNvCxnSpPr/>
          <p:nvPr/>
        </p:nvCxnSpPr>
        <p:spPr>
          <a:xfrm>
            <a:off x="8670139" y="3542542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>
            <a:off x="8529462" y="3978430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8668171" y="3972170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668171" y="3661702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8372645" y="3727067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V="1">
            <a:off x="6765803" y="3044892"/>
            <a:ext cx="7820" cy="1334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3337086" y="3081970"/>
            <a:ext cx="4934" cy="4605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H="1" flipV="1">
            <a:off x="5668471" y="2995354"/>
            <a:ext cx="1220" cy="1395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 flipV="1">
            <a:off x="5668471" y="4377275"/>
            <a:ext cx="1125680" cy="1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 flipV="1">
            <a:off x="7516209" y="4460136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 flipV="1">
            <a:off x="7499359" y="3819085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7508849" y="4461008"/>
            <a:ext cx="7360" cy="7882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 flipV="1">
            <a:off x="1755115" y="3086401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729517" y="3081970"/>
            <a:ext cx="1062769" cy="121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/>
          <p:nvPr/>
        </p:nvCxnSpPr>
        <p:spPr>
          <a:xfrm flipH="1">
            <a:off x="1069146" y="2522752"/>
            <a:ext cx="3131379" cy="90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3337865" y="39301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57" name="Gerader Verbinder 56"/>
          <p:cNvCxnSpPr/>
          <p:nvPr/>
        </p:nvCxnSpPr>
        <p:spPr>
          <a:xfrm>
            <a:off x="3523756" y="74474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 flipH="1">
            <a:off x="3383079" y="118063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>
            <a:off x="3521788" y="117437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V="1">
            <a:off x="3521788" y="863903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V="1">
            <a:off x="3226262" y="92926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 flipH="1" flipV="1">
            <a:off x="4186922" y="1619056"/>
            <a:ext cx="21411" cy="904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/>
          <p:cNvCxnSpPr/>
          <p:nvPr/>
        </p:nvCxnSpPr>
        <p:spPr>
          <a:xfrm flipH="1" flipV="1">
            <a:off x="4824903" y="1609377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/>
          <p:cNvCxnSpPr/>
          <p:nvPr/>
        </p:nvCxnSpPr>
        <p:spPr>
          <a:xfrm flipH="1">
            <a:off x="4824905" y="1607096"/>
            <a:ext cx="980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 flipV="1">
            <a:off x="3191698" y="1006622"/>
            <a:ext cx="5123627" cy="29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/>
          <p:nvPr/>
        </p:nvCxnSpPr>
        <p:spPr>
          <a:xfrm flipH="1">
            <a:off x="3191697" y="1638277"/>
            <a:ext cx="995226" cy="19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/>
          <p:nvPr/>
        </p:nvCxnSpPr>
        <p:spPr>
          <a:xfrm flipH="1" flipV="1">
            <a:off x="3170618" y="1000097"/>
            <a:ext cx="12792" cy="632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/>
          <p:cNvCxnSpPr/>
          <p:nvPr/>
        </p:nvCxnSpPr>
        <p:spPr>
          <a:xfrm flipH="1" flipV="1">
            <a:off x="5797246" y="1610561"/>
            <a:ext cx="8193" cy="9039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H="1" flipV="1">
            <a:off x="6435226" y="1600882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/>
          <p:nvPr/>
        </p:nvCxnSpPr>
        <p:spPr>
          <a:xfrm flipH="1">
            <a:off x="4831299" y="2534721"/>
            <a:ext cx="987357" cy="5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/>
          <p:cNvCxnSpPr/>
          <p:nvPr/>
        </p:nvCxnSpPr>
        <p:spPr>
          <a:xfrm flipH="1" flipV="1">
            <a:off x="2803667" y="3066532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/>
          <p:nvPr/>
        </p:nvCxnSpPr>
        <p:spPr>
          <a:xfrm flipV="1">
            <a:off x="3345735" y="4036412"/>
            <a:ext cx="0" cy="7072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/>
          <p:cNvCxnSpPr/>
          <p:nvPr/>
        </p:nvCxnSpPr>
        <p:spPr>
          <a:xfrm flipH="1" flipV="1">
            <a:off x="3357685" y="3536402"/>
            <a:ext cx="319523" cy="61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r Verbinder 121"/>
          <p:cNvCxnSpPr/>
          <p:nvPr/>
        </p:nvCxnSpPr>
        <p:spPr>
          <a:xfrm flipH="1" flipV="1">
            <a:off x="3339345" y="4038779"/>
            <a:ext cx="319523" cy="61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/>
          <p:nvPr/>
        </p:nvCxnSpPr>
        <p:spPr>
          <a:xfrm flipH="1">
            <a:off x="3329978" y="3093190"/>
            <a:ext cx="1763822" cy="155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123"/>
          <p:cNvCxnSpPr/>
          <p:nvPr/>
        </p:nvCxnSpPr>
        <p:spPr>
          <a:xfrm flipV="1">
            <a:off x="3665165" y="3222585"/>
            <a:ext cx="0" cy="3297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/>
          <p:nvPr/>
        </p:nvCxnSpPr>
        <p:spPr>
          <a:xfrm flipV="1">
            <a:off x="3649499" y="4036413"/>
            <a:ext cx="1319" cy="2973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/>
          <p:nvPr/>
        </p:nvCxnSpPr>
        <p:spPr>
          <a:xfrm flipH="1" flipV="1">
            <a:off x="3357687" y="4719947"/>
            <a:ext cx="1769722" cy="42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/>
          <p:cNvCxnSpPr/>
          <p:nvPr/>
        </p:nvCxnSpPr>
        <p:spPr>
          <a:xfrm flipH="1" flipV="1">
            <a:off x="5109395" y="3108699"/>
            <a:ext cx="13396" cy="1634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139"/>
          <p:cNvCxnSpPr/>
          <p:nvPr/>
        </p:nvCxnSpPr>
        <p:spPr>
          <a:xfrm flipH="1" flipV="1">
            <a:off x="5662625" y="2992843"/>
            <a:ext cx="1131526" cy="36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r Verbinder 142"/>
          <p:cNvCxnSpPr/>
          <p:nvPr/>
        </p:nvCxnSpPr>
        <p:spPr>
          <a:xfrm flipH="1">
            <a:off x="6451119" y="2504405"/>
            <a:ext cx="1009030" cy="28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r Verbinder 143"/>
          <p:cNvCxnSpPr/>
          <p:nvPr/>
        </p:nvCxnSpPr>
        <p:spPr>
          <a:xfrm flipH="1" flipV="1">
            <a:off x="6435226" y="1621835"/>
            <a:ext cx="1880099" cy="8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r Verbinder 146"/>
          <p:cNvCxnSpPr/>
          <p:nvPr/>
        </p:nvCxnSpPr>
        <p:spPr>
          <a:xfrm flipH="1">
            <a:off x="7460149" y="1969535"/>
            <a:ext cx="912496" cy="5275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/>
          <p:cNvCxnSpPr/>
          <p:nvPr/>
        </p:nvCxnSpPr>
        <p:spPr>
          <a:xfrm flipH="1">
            <a:off x="7507784" y="2431533"/>
            <a:ext cx="912496" cy="5275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/>
          <p:nvPr/>
        </p:nvCxnSpPr>
        <p:spPr>
          <a:xfrm flipH="1">
            <a:off x="3672275" y="3222585"/>
            <a:ext cx="1270460" cy="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/>
          <p:cNvCxnSpPr/>
          <p:nvPr/>
        </p:nvCxnSpPr>
        <p:spPr>
          <a:xfrm flipH="1" flipV="1">
            <a:off x="3644771" y="4327117"/>
            <a:ext cx="1296958" cy="202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/>
          <p:cNvCxnSpPr/>
          <p:nvPr/>
        </p:nvCxnSpPr>
        <p:spPr>
          <a:xfrm flipH="1" flipV="1">
            <a:off x="4938013" y="3214115"/>
            <a:ext cx="11831" cy="1119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Ellipse 155"/>
          <p:cNvSpPr/>
          <p:nvPr/>
        </p:nvSpPr>
        <p:spPr>
          <a:xfrm>
            <a:off x="7625852" y="39955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57" name="Gerader Verbinder 156"/>
          <p:cNvCxnSpPr/>
          <p:nvPr/>
        </p:nvCxnSpPr>
        <p:spPr>
          <a:xfrm>
            <a:off x="7811743" y="75128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r Verbinder 157"/>
          <p:cNvCxnSpPr/>
          <p:nvPr/>
        </p:nvCxnSpPr>
        <p:spPr>
          <a:xfrm flipH="1">
            <a:off x="7671066" y="118717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r Verbinder 158"/>
          <p:cNvCxnSpPr/>
          <p:nvPr/>
        </p:nvCxnSpPr>
        <p:spPr>
          <a:xfrm>
            <a:off x="7809775" y="118091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r Verbinder 159"/>
          <p:cNvCxnSpPr/>
          <p:nvPr/>
        </p:nvCxnSpPr>
        <p:spPr>
          <a:xfrm flipV="1">
            <a:off x="7809775" y="870443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r Verbinder 160"/>
          <p:cNvCxnSpPr/>
          <p:nvPr/>
        </p:nvCxnSpPr>
        <p:spPr>
          <a:xfrm flipV="1">
            <a:off x="7514249" y="93580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Mond 165"/>
          <p:cNvSpPr/>
          <p:nvPr/>
        </p:nvSpPr>
        <p:spPr>
          <a:xfrm rot="18308287">
            <a:off x="3819959" y="3329881"/>
            <a:ext cx="471582" cy="589785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67" name="Mond 166"/>
          <p:cNvSpPr/>
          <p:nvPr/>
        </p:nvSpPr>
        <p:spPr>
          <a:xfrm rot="14404879">
            <a:off x="4247324" y="3371435"/>
            <a:ext cx="485239" cy="661837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68" name="Smiley 167"/>
          <p:cNvSpPr/>
          <p:nvPr/>
        </p:nvSpPr>
        <p:spPr>
          <a:xfrm>
            <a:off x="3985480" y="3556797"/>
            <a:ext cx="642678" cy="656134"/>
          </a:xfrm>
          <a:prstGeom prst="smileyFace">
            <a:avLst>
              <a:gd name="adj" fmla="val -782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70" name="Freihandform 169"/>
          <p:cNvSpPr/>
          <p:nvPr/>
        </p:nvSpPr>
        <p:spPr>
          <a:xfrm>
            <a:off x="3940620" y="3305613"/>
            <a:ext cx="671819" cy="317369"/>
          </a:xfrm>
          <a:custGeom>
            <a:avLst/>
            <a:gdLst>
              <a:gd name="connsiteX0" fmla="*/ 0 w 671819"/>
              <a:gd name="connsiteY0" fmla="*/ 33338 h 317369"/>
              <a:gd name="connsiteX1" fmla="*/ 0 w 671819"/>
              <a:gd name="connsiteY1" fmla="*/ 33338 h 317369"/>
              <a:gd name="connsiteX2" fmla="*/ 19050 w 671819"/>
              <a:gd name="connsiteY2" fmla="*/ 47625 h 317369"/>
              <a:gd name="connsiteX3" fmla="*/ 102393 w 671819"/>
              <a:gd name="connsiteY3" fmla="*/ 142875 h 317369"/>
              <a:gd name="connsiteX4" fmla="*/ 157162 w 671819"/>
              <a:gd name="connsiteY4" fmla="*/ 197644 h 317369"/>
              <a:gd name="connsiteX5" fmla="*/ 176212 w 671819"/>
              <a:gd name="connsiteY5" fmla="*/ 211932 h 317369"/>
              <a:gd name="connsiteX6" fmla="*/ 190500 w 671819"/>
              <a:gd name="connsiteY6" fmla="*/ 228600 h 317369"/>
              <a:gd name="connsiteX7" fmla="*/ 202406 w 671819"/>
              <a:gd name="connsiteY7" fmla="*/ 235744 h 317369"/>
              <a:gd name="connsiteX8" fmla="*/ 219075 w 671819"/>
              <a:gd name="connsiteY8" fmla="*/ 250032 h 317369"/>
              <a:gd name="connsiteX9" fmla="*/ 223837 w 671819"/>
              <a:gd name="connsiteY9" fmla="*/ 257175 h 317369"/>
              <a:gd name="connsiteX10" fmla="*/ 221456 w 671819"/>
              <a:gd name="connsiteY10" fmla="*/ 250032 h 317369"/>
              <a:gd name="connsiteX11" fmla="*/ 233362 w 671819"/>
              <a:gd name="connsiteY11" fmla="*/ 240507 h 317369"/>
              <a:gd name="connsiteX12" fmla="*/ 240506 w 671819"/>
              <a:gd name="connsiteY12" fmla="*/ 233363 h 317369"/>
              <a:gd name="connsiteX13" fmla="*/ 252412 w 671819"/>
              <a:gd name="connsiteY13" fmla="*/ 223838 h 317369"/>
              <a:gd name="connsiteX14" fmla="*/ 257175 w 671819"/>
              <a:gd name="connsiteY14" fmla="*/ 216694 h 317369"/>
              <a:gd name="connsiteX15" fmla="*/ 264318 w 671819"/>
              <a:gd name="connsiteY15" fmla="*/ 209550 h 317369"/>
              <a:gd name="connsiteX16" fmla="*/ 269081 w 671819"/>
              <a:gd name="connsiteY16" fmla="*/ 202407 h 317369"/>
              <a:gd name="connsiteX17" fmla="*/ 280987 w 671819"/>
              <a:gd name="connsiteY17" fmla="*/ 183357 h 317369"/>
              <a:gd name="connsiteX18" fmla="*/ 290512 w 671819"/>
              <a:gd name="connsiteY18" fmla="*/ 166688 h 317369"/>
              <a:gd name="connsiteX19" fmla="*/ 297656 w 671819"/>
              <a:gd name="connsiteY19" fmla="*/ 142875 h 317369"/>
              <a:gd name="connsiteX20" fmla="*/ 321468 w 671819"/>
              <a:gd name="connsiteY20" fmla="*/ 88107 h 317369"/>
              <a:gd name="connsiteX21" fmla="*/ 338137 w 671819"/>
              <a:gd name="connsiteY21" fmla="*/ 42863 h 317369"/>
              <a:gd name="connsiteX22" fmla="*/ 352425 w 671819"/>
              <a:gd name="connsiteY22" fmla="*/ 21432 h 317369"/>
              <a:gd name="connsiteX23" fmla="*/ 354806 w 671819"/>
              <a:gd name="connsiteY23" fmla="*/ 11907 h 317369"/>
              <a:gd name="connsiteX24" fmla="*/ 364331 w 671819"/>
              <a:gd name="connsiteY24" fmla="*/ 0 h 317369"/>
              <a:gd name="connsiteX25" fmla="*/ 373856 w 671819"/>
              <a:gd name="connsiteY25" fmla="*/ 16669 h 317369"/>
              <a:gd name="connsiteX26" fmla="*/ 390525 w 671819"/>
              <a:gd name="connsiteY26" fmla="*/ 50007 h 317369"/>
              <a:gd name="connsiteX27" fmla="*/ 402431 w 671819"/>
              <a:gd name="connsiteY27" fmla="*/ 66675 h 317369"/>
              <a:gd name="connsiteX28" fmla="*/ 426243 w 671819"/>
              <a:gd name="connsiteY28" fmla="*/ 104775 h 317369"/>
              <a:gd name="connsiteX29" fmla="*/ 447675 w 671819"/>
              <a:gd name="connsiteY29" fmla="*/ 135732 h 317369"/>
              <a:gd name="connsiteX30" fmla="*/ 478631 w 671819"/>
              <a:gd name="connsiteY30" fmla="*/ 171450 h 317369"/>
              <a:gd name="connsiteX31" fmla="*/ 490537 w 671819"/>
              <a:gd name="connsiteY31" fmla="*/ 185738 h 317369"/>
              <a:gd name="connsiteX32" fmla="*/ 500062 w 671819"/>
              <a:gd name="connsiteY32" fmla="*/ 197644 h 317369"/>
              <a:gd name="connsiteX33" fmla="*/ 511968 w 671819"/>
              <a:gd name="connsiteY33" fmla="*/ 209550 h 317369"/>
              <a:gd name="connsiteX34" fmla="*/ 519112 w 671819"/>
              <a:gd name="connsiteY34" fmla="*/ 221457 h 317369"/>
              <a:gd name="connsiteX35" fmla="*/ 533400 w 671819"/>
              <a:gd name="connsiteY35" fmla="*/ 238125 h 317369"/>
              <a:gd name="connsiteX36" fmla="*/ 531018 w 671819"/>
              <a:gd name="connsiteY36" fmla="*/ 228600 h 317369"/>
              <a:gd name="connsiteX37" fmla="*/ 545306 w 671819"/>
              <a:gd name="connsiteY37" fmla="*/ 171450 h 317369"/>
              <a:gd name="connsiteX38" fmla="*/ 573881 w 671819"/>
              <a:gd name="connsiteY38" fmla="*/ 107157 h 317369"/>
              <a:gd name="connsiteX39" fmla="*/ 604837 w 671819"/>
              <a:gd name="connsiteY39" fmla="*/ 54769 h 317369"/>
              <a:gd name="connsiteX40" fmla="*/ 614362 w 671819"/>
              <a:gd name="connsiteY40" fmla="*/ 42863 h 317369"/>
              <a:gd name="connsiteX41" fmla="*/ 623887 w 671819"/>
              <a:gd name="connsiteY41" fmla="*/ 35719 h 317369"/>
              <a:gd name="connsiteX42" fmla="*/ 631031 w 671819"/>
              <a:gd name="connsiteY42" fmla="*/ 30957 h 317369"/>
              <a:gd name="connsiteX43" fmla="*/ 638175 w 671819"/>
              <a:gd name="connsiteY43" fmla="*/ 23813 h 317369"/>
              <a:gd name="connsiteX44" fmla="*/ 642937 w 671819"/>
              <a:gd name="connsiteY44" fmla="*/ 30957 h 317369"/>
              <a:gd name="connsiteX45" fmla="*/ 647700 w 671819"/>
              <a:gd name="connsiteY45" fmla="*/ 69057 h 317369"/>
              <a:gd name="connsiteX46" fmla="*/ 650081 w 671819"/>
              <a:gd name="connsiteY46" fmla="*/ 102394 h 317369"/>
              <a:gd name="connsiteX47" fmla="*/ 657225 w 671819"/>
              <a:gd name="connsiteY47" fmla="*/ 154782 h 317369"/>
              <a:gd name="connsiteX48" fmla="*/ 666750 w 671819"/>
              <a:gd name="connsiteY48" fmla="*/ 204788 h 317369"/>
              <a:gd name="connsiteX49" fmla="*/ 669131 w 671819"/>
              <a:gd name="connsiteY49" fmla="*/ 211932 h 317369"/>
              <a:gd name="connsiteX50" fmla="*/ 669131 w 671819"/>
              <a:gd name="connsiteY50" fmla="*/ 273844 h 317369"/>
              <a:gd name="connsiteX51" fmla="*/ 666750 w 671819"/>
              <a:gd name="connsiteY51" fmla="*/ 280988 h 317369"/>
              <a:gd name="connsiteX52" fmla="*/ 633412 w 671819"/>
              <a:gd name="connsiteY52" fmla="*/ 285750 h 317369"/>
              <a:gd name="connsiteX53" fmla="*/ 592931 w 671819"/>
              <a:gd name="connsiteY53" fmla="*/ 288132 h 317369"/>
              <a:gd name="connsiteX54" fmla="*/ 559593 w 671819"/>
              <a:gd name="connsiteY54" fmla="*/ 290513 h 317369"/>
              <a:gd name="connsiteX55" fmla="*/ 319087 w 671819"/>
              <a:gd name="connsiteY55" fmla="*/ 292894 h 317369"/>
              <a:gd name="connsiteX56" fmla="*/ 285750 w 671819"/>
              <a:gd name="connsiteY56" fmla="*/ 295275 h 317369"/>
              <a:gd name="connsiteX57" fmla="*/ 188118 w 671819"/>
              <a:gd name="connsiteY57" fmla="*/ 297657 h 317369"/>
              <a:gd name="connsiteX58" fmla="*/ 166687 w 671819"/>
              <a:gd name="connsiteY58" fmla="*/ 304800 h 317369"/>
              <a:gd name="connsiteX59" fmla="*/ 147637 w 671819"/>
              <a:gd name="connsiteY59" fmla="*/ 314325 h 317369"/>
              <a:gd name="connsiteX60" fmla="*/ 88106 w 671819"/>
              <a:gd name="connsiteY60" fmla="*/ 297657 h 317369"/>
              <a:gd name="connsiteX61" fmla="*/ 85725 w 671819"/>
              <a:gd name="connsiteY61" fmla="*/ 290513 h 317369"/>
              <a:gd name="connsiteX62" fmla="*/ 83343 w 671819"/>
              <a:gd name="connsiteY62" fmla="*/ 269082 h 317369"/>
              <a:gd name="connsiteX63" fmla="*/ 78581 w 671819"/>
              <a:gd name="connsiteY63" fmla="*/ 250032 h 317369"/>
              <a:gd name="connsiteX64" fmla="*/ 73818 w 671819"/>
              <a:gd name="connsiteY64" fmla="*/ 228600 h 317369"/>
              <a:gd name="connsiteX65" fmla="*/ 71437 w 671819"/>
              <a:gd name="connsiteY65" fmla="*/ 211932 h 317369"/>
              <a:gd name="connsiteX66" fmla="*/ 66675 w 671819"/>
              <a:gd name="connsiteY66" fmla="*/ 200025 h 317369"/>
              <a:gd name="connsiteX67" fmla="*/ 61912 w 671819"/>
              <a:gd name="connsiteY67" fmla="*/ 183357 h 317369"/>
              <a:gd name="connsiteX68" fmla="*/ 57150 w 671819"/>
              <a:gd name="connsiteY68" fmla="*/ 161925 h 317369"/>
              <a:gd name="connsiteX69" fmla="*/ 54768 w 671819"/>
              <a:gd name="connsiteY69" fmla="*/ 145257 h 317369"/>
              <a:gd name="connsiteX70" fmla="*/ 42862 w 671819"/>
              <a:gd name="connsiteY70" fmla="*/ 97632 h 317369"/>
              <a:gd name="connsiteX71" fmla="*/ 35718 w 671819"/>
              <a:gd name="connsiteY71" fmla="*/ 50007 h 317369"/>
              <a:gd name="connsiteX72" fmla="*/ 0 w 671819"/>
              <a:gd name="connsiteY72" fmla="*/ 33338 h 31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71819" h="317369">
                <a:moveTo>
                  <a:pt x="0" y="33338"/>
                </a:moveTo>
                <a:lnTo>
                  <a:pt x="0" y="33338"/>
                </a:lnTo>
                <a:cubicBezTo>
                  <a:pt x="6350" y="38100"/>
                  <a:pt x="13076" y="42398"/>
                  <a:pt x="19050" y="47625"/>
                </a:cubicBezTo>
                <a:cubicBezTo>
                  <a:pt x="44625" y="70003"/>
                  <a:pt x="95126" y="134460"/>
                  <a:pt x="102393" y="142875"/>
                </a:cubicBezTo>
                <a:cubicBezTo>
                  <a:pt x="121469" y="164963"/>
                  <a:pt x="134911" y="178731"/>
                  <a:pt x="157162" y="197644"/>
                </a:cubicBezTo>
                <a:cubicBezTo>
                  <a:pt x="163210" y="202785"/>
                  <a:pt x="170395" y="206531"/>
                  <a:pt x="176212" y="211932"/>
                </a:cubicBezTo>
                <a:cubicBezTo>
                  <a:pt x="181575" y="216911"/>
                  <a:pt x="185085" y="223678"/>
                  <a:pt x="190500" y="228600"/>
                </a:cubicBezTo>
                <a:cubicBezTo>
                  <a:pt x="193925" y="231713"/>
                  <a:pt x="198753" y="232902"/>
                  <a:pt x="202406" y="235744"/>
                </a:cubicBezTo>
                <a:cubicBezTo>
                  <a:pt x="237056" y="262694"/>
                  <a:pt x="193470" y="232961"/>
                  <a:pt x="219075" y="250032"/>
                </a:cubicBezTo>
                <a:cubicBezTo>
                  <a:pt x="220662" y="252413"/>
                  <a:pt x="220975" y="257175"/>
                  <a:pt x="223837" y="257175"/>
                </a:cubicBezTo>
                <a:cubicBezTo>
                  <a:pt x="226347" y="257175"/>
                  <a:pt x="220211" y="252211"/>
                  <a:pt x="221456" y="250032"/>
                </a:cubicBezTo>
                <a:cubicBezTo>
                  <a:pt x="223978" y="245619"/>
                  <a:pt x="229537" y="243854"/>
                  <a:pt x="233362" y="240507"/>
                </a:cubicBezTo>
                <a:cubicBezTo>
                  <a:pt x="235896" y="238289"/>
                  <a:pt x="237972" y="235581"/>
                  <a:pt x="240506" y="233363"/>
                </a:cubicBezTo>
                <a:cubicBezTo>
                  <a:pt x="244331" y="230016"/>
                  <a:pt x="248818" y="227432"/>
                  <a:pt x="252412" y="223838"/>
                </a:cubicBezTo>
                <a:cubicBezTo>
                  <a:pt x="254436" y="221814"/>
                  <a:pt x="255343" y="218893"/>
                  <a:pt x="257175" y="216694"/>
                </a:cubicBezTo>
                <a:cubicBezTo>
                  <a:pt x="259331" y="214107"/>
                  <a:pt x="262162" y="212137"/>
                  <a:pt x="264318" y="209550"/>
                </a:cubicBezTo>
                <a:cubicBezTo>
                  <a:pt x="266150" y="207352"/>
                  <a:pt x="267417" y="204736"/>
                  <a:pt x="269081" y="202407"/>
                </a:cubicBezTo>
                <a:cubicBezTo>
                  <a:pt x="282590" y="183496"/>
                  <a:pt x="270662" y="202287"/>
                  <a:pt x="280987" y="183357"/>
                </a:cubicBezTo>
                <a:cubicBezTo>
                  <a:pt x="284051" y="177739"/>
                  <a:pt x="288075" y="172605"/>
                  <a:pt x="290512" y="166688"/>
                </a:cubicBezTo>
                <a:cubicBezTo>
                  <a:pt x="293667" y="159025"/>
                  <a:pt x="294518" y="150545"/>
                  <a:pt x="297656" y="142875"/>
                </a:cubicBezTo>
                <a:cubicBezTo>
                  <a:pt x="315416" y="99461"/>
                  <a:pt x="308898" y="130004"/>
                  <a:pt x="321468" y="88107"/>
                </a:cubicBezTo>
                <a:cubicBezTo>
                  <a:pt x="328997" y="63010"/>
                  <a:pt x="321938" y="67160"/>
                  <a:pt x="338137" y="42863"/>
                </a:cubicBezTo>
                <a:lnTo>
                  <a:pt x="352425" y="21432"/>
                </a:lnTo>
                <a:cubicBezTo>
                  <a:pt x="353219" y="18257"/>
                  <a:pt x="352991" y="14630"/>
                  <a:pt x="354806" y="11907"/>
                </a:cubicBezTo>
                <a:cubicBezTo>
                  <a:pt x="369166" y="-9634"/>
                  <a:pt x="356548" y="23353"/>
                  <a:pt x="364331" y="0"/>
                </a:cubicBezTo>
                <a:cubicBezTo>
                  <a:pt x="367506" y="5556"/>
                  <a:pt x="370887" y="11000"/>
                  <a:pt x="373856" y="16669"/>
                </a:cubicBezTo>
                <a:cubicBezTo>
                  <a:pt x="379621" y="27675"/>
                  <a:pt x="383303" y="39897"/>
                  <a:pt x="390525" y="50007"/>
                </a:cubicBezTo>
                <a:cubicBezTo>
                  <a:pt x="394494" y="55563"/>
                  <a:pt x="398701" y="60956"/>
                  <a:pt x="402431" y="66675"/>
                </a:cubicBezTo>
                <a:cubicBezTo>
                  <a:pt x="410612" y="79219"/>
                  <a:pt x="417718" y="92462"/>
                  <a:pt x="426243" y="104775"/>
                </a:cubicBezTo>
                <a:cubicBezTo>
                  <a:pt x="433387" y="115094"/>
                  <a:pt x="439455" y="126248"/>
                  <a:pt x="447675" y="135732"/>
                </a:cubicBezTo>
                <a:lnTo>
                  <a:pt x="478631" y="171450"/>
                </a:lnTo>
                <a:cubicBezTo>
                  <a:pt x="482666" y="176157"/>
                  <a:pt x="486611" y="180940"/>
                  <a:pt x="490537" y="185738"/>
                </a:cubicBezTo>
                <a:cubicBezTo>
                  <a:pt x="493755" y="189672"/>
                  <a:pt x="496468" y="194050"/>
                  <a:pt x="500062" y="197644"/>
                </a:cubicBezTo>
                <a:cubicBezTo>
                  <a:pt x="504031" y="201613"/>
                  <a:pt x="508462" y="205167"/>
                  <a:pt x="511968" y="209550"/>
                </a:cubicBezTo>
                <a:cubicBezTo>
                  <a:pt x="514859" y="213164"/>
                  <a:pt x="516270" y="217803"/>
                  <a:pt x="519112" y="221457"/>
                </a:cubicBezTo>
                <a:cubicBezTo>
                  <a:pt x="546085" y="256137"/>
                  <a:pt x="516315" y="212504"/>
                  <a:pt x="533400" y="238125"/>
                </a:cubicBezTo>
                <a:cubicBezTo>
                  <a:pt x="532606" y="234950"/>
                  <a:pt x="530814" y="231866"/>
                  <a:pt x="531018" y="228600"/>
                </a:cubicBezTo>
                <a:cubicBezTo>
                  <a:pt x="532201" y="209678"/>
                  <a:pt x="538167" y="188852"/>
                  <a:pt x="545306" y="171450"/>
                </a:cubicBezTo>
                <a:cubicBezTo>
                  <a:pt x="554208" y="149753"/>
                  <a:pt x="564304" y="128565"/>
                  <a:pt x="573881" y="107157"/>
                </a:cubicBezTo>
                <a:cubicBezTo>
                  <a:pt x="588601" y="74253"/>
                  <a:pt x="582007" y="85209"/>
                  <a:pt x="604837" y="54769"/>
                </a:cubicBezTo>
                <a:cubicBezTo>
                  <a:pt x="607886" y="50703"/>
                  <a:pt x="610296" y="45913"/>
                  <a:pt x="614362" y="42863"/>
                </a:cubicBezTo>
                <a:cubicBezTo>
                  <a:pt x="617537" y="40482"/>
                  <a:pt x="620657" y="38026"/>
                  <a:pt x="623887" y="35719"/>
                </a:cubicBezTo>
                <a:cubicBezTo>
                  <a:pt x="626216" y="34056"/>
                  <a:pt x="628832" y="32789"/>
                  <a:pt x="631031" y="30957"/>
                </a:cubicBezTo>
                <a:cubicBezTo>
                  <a:pt x="633618" y="28801"/>
                  <a:pt x="635794" y="26194"/>
                  <a:pt x="638175" y="23813"/>
                </a:cubicBezTo>
                <a:cubicBezTo>
                  <a:pt x="639762" y="26194"/>
                  <a:pt x="641810" y="28326"/>
                  <a:pt x="642937" y="30957"/>
                </a:cubicBezTo>
                <a:cubicBezTo>
                  <a:pt x="646816" y="40009"/>
                  <a:pt x="647440" y="65682"/>
                  <a:pt x="647700" y="69057"/>
                </a:cubicBezTo>
                <a:cubicBezTo>
                  <a:pt x="648555" y="80165"/>
                  <a:pt x="649072" y="91299"/>
                  <a:pt x="650081" y="102394"/>
                </a:cubicBezTo>
                <a:cubicBezTo>
                  <a:pt x="651025" y="112783"/>
                  <a:pt x="656519" y="149841"/>
                  <a:pt x="657225" y="154782"/>
                </a:cubicBezTo>
                <a:cubicBezTo>
                  <a:pt x="659624" y="171575"/>
                  <a:pt x="662078" y="188438"/>
                  <a:pt x="666750" y="204788"/>
                </a:cubicBezTo>
                <a:cubicBezTo>
                  <a:pt x="667440" y="207202"/>
                  <a:pt x="668337" y="209551"/>
                  <a:pt x="669131" y="211932"/>
                </a:cubicBezTo>
                <a:cubicBezTo>
                  <a:pt x="672455" y="241855"/>
                  <a:pt x="672967" y="235483"/>
                  <a:pt x="669131" y="273844"/>
                </a:cubicBezTo>
                <a:cubicBezTo>
                  <a:pt x="668881" y="276342"/>
                  <a:pt x="669131" y="280194"/>
                  <a:pt x="666750" y="280988"/>
                </a:cubicBezTo>
                <a:cubicBezTo>
                  <a:pt x="656101" y="284538"/>
                  <a:pt x="644618" y="285091"/>
                  <a:pt x="633412" y="285750"/>
                </a:cubicBezTo>
                <a:lnTo>
                  <a:pt x="592931" y="288132"/>
                </a:lnTo>
                <a:cubicBezTo>
                  <a:pt x="581813" y="288849"/>
                  <a:pt x="570732" y="290319"/>
                  <a:pt x="559593" y="290513"/>
                </a:cubicBezTo>
                <a:lnTo>
                  <a:pt x="319087" y="292894"/>
                </a:lnTo>
                <a:cubicBezTo>
                  <a:pt x="307975" y="293688"/>
                  <a:pt x="296883" y="294870"/>
                  <a:pt x="285750" y="295275"/>
                </a:cubicBezTo>
                <a:cubicBezTo>
                  <a:pt x="253218" y="296458"/>
                  <a:pt x="220640" y="296211"/>
                  <a:pt x="188118" y="297657"/>
                </a:cubicBezTo>
                <a:cubicBezTo>
                  <a:pt x="182872" y="297890"/>
                  <a:pt x="170627" y="302982"/>
                  <a:pt x="166687" y="304800"/>
                </a:cubicBezTo>
                <a:cubicBezTo>
                  <a:pt x="160241" y="307775"/>
                  <a:pt x="147637" y="314325"/>
                  <a:pt x="147637" y="314325"/>
                </a:cubicBezTo>
                <a:cubicBezTo>
                  <a:pt x="78336" y="311438"/>
                  <a:pt x="95477" y="330828"/>
                  <a:pt x="88106" y="297657"/>
                </a:cubicBezTo>
                <a:cubicBezTo>
                  <a:pt x="87562" y="295207"/>
                  <a:pt x="86519" y="292894"/>
                  <a:pt x="85725" y="290513"/>
                </a:cubicBezTo>
                <a:cubicBezTo>
                  <a:pt x="84931" y="283369"/>
                  <a:pt x="84592" y="276160"/>
                  <a:pt x="83343" y="269082"/>
                </a:cubicBezTo>
                <a:cubicBezTo>
                  <a:pt x="82205" y="262636"/>
                  <a:pt x="80080" y="256403"/>
                  <a:pt x="78581" y="250032"/>
                </a:cubicBezTo>
                <a:cubicBezTo>
                  <a:pt x="76905" y="242908"/>
                  <a:pt x="75167" y="235793"/>
                  <a:pt x="73818" y="228600"/>
                </a:cubicBezTo>
                <a:cubicBezTo>
                  <a:pt x="72784" y="223084"/>
                  <a:pt x="72798" y="217377"/>
                  <a:pt x="71437" y="211932"/>
                </a:cubicBezTo>
                <a:cubicBezTo>
                  <a:pt x="70400" y="207785"/>
                  <a:pt x="68027" y="204080"/>
                  <a:pt x="66675" y="200025"/>
                </a:cubicBezTo>
                <a:cubicBezTo>
                  <a:pt x="64848" y="194543"/>
                  <a:pt x="63313" y="188963"/>
                  <a:pt x="61912" y="183357"/>
                </a:cubicBezTo>
                <a:cubicBezTo>
                  <a:pt x="60137" y="176257"/>
                  <a:pt x="58499" y="169118"/>
                  <a:pt x="57150" y="161925"/>
                </a:cubicBezTo>
                <a:cubicBezTo>
                  <a:pt x="56116" y="156409"/>
                  <a:pt x="55986" y="150736"/>
                  <a:pt x="54768" y="145257"/>
                </a:cubicBezTo>
                <a:cubicBezTo>
                  <a:pt x="51218" y="129283"/>
                  <a:pt x="45789" y="113732"/>
                  <a:pt x="42862" y="97632"/>
                </a:cubicBezTo>
                <a:cubicBezTo>
                  <a:pt x="36814" y="64366"/>
                  <a:pt x="39080" y="80258"/>
                  <a:pt x="35718" y="50007"/>
                </a:cubicBezTo>
                <a:cubicBezTo>
                  <a:pt x="33275" y="6023"/>
                  <a:pt x="5953" y="36116"/>
                  <a:pt x="0" y="33338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72" name="Gerader Verbinder 171"/>
          <p:cNvCxnSpPr/>
          <p:nvPr/>
        </p:nvCxnSpPr>
        <p:spPr>
          <a:xfrm>
            <a:off x="4539821" y="4212931"/>
            <a:ext cx="11076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r Verbinder 172"/>
          <p:cNvCxnSpPr/>
          <p:nvPr/>
        </p:nvCxnSpPr>
        <p:spPr>
          <a:xfrm flipV="1">
            <a:off x="4650581" y="4044919"/>
            <a:ext cx="187115" cy="16801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r Verbinder 176"/>
          <p:cNvCxnSpPr/>
          <p:nvPr/>
        </p:nvCxnSpPr>
        <p:spPr>
          <a:xfrm flipH="1">
            <a:off x="3940620" y="4238505"/>
            <a:ext cx="202939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r Verbinder 177"/>
          <p:cNvCxnSpPr/>
          <p:nvPr/>
        </p:nvCxnSpPr>
        <p:spPr>
          <a:xfrm flipH="1" flipV="1">
            <a:off x="3796561" y="3883828"/>
            <a:ext cx="147287" cy="350547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Ellipse 190"/>
          <p:cNvSpPr/>
          <p:nvPr/>
        </p:nvSpPr>
        <p:spPr>
          <a:xfrm>
            <a:off x="3669296" y="3741649"/>
            <a:ext cx="169128" cy="163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92" name="Bogen 191"/>
          <p:cNvSpPr/>
          <p:nvPr/>
        </p:nvSpPr>
        <p:spPr>
          <a:xfrm rot="21406609">
            <a:off x="3576065" y="3674194"/>
            <a:ext cx="141603" cy="184948"/>
          </a:xfrm>
          <a:prstGeom prst="arc">
            <a:avLst>
              <a:gd name="adj1" fmla="val 13630169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Sonne 192"/>
          <p:cNvSpPr/>
          <p:nvPr/>
        </p:nvSpPr>
        <p:spPr>
          <a:xfrm>
            <a:off x="3536652" y="3698251"/>
            <a:ext cx="82486" cy="86245"/>
          </a:xfrm>
          <a:prstGeom prst="su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94" name="Gerader Verbinder 193"/>
          <p:cNvCxnSpPr/>
          <p:nvPr/>
        </p:nvCxnSpPr>
        <p:spPr>
          <a:xfrm flipV="1">
            <a:off x="4798323" y="3896631"/>
            <a:ext cx="56669" cy="2959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Ellipse 194"/>
          <p:cNvSpPr/>
          <p:nvPr/>
        </p:nvSpPr>
        <p:spPr>
          <a:xfrm>
            <a:off x="4743370" y="4168096"/>
            <a:ext cx="94287" cy="11349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96" name="Gerader Verbinder 195"/>
          <p:cNvCxnSpPr/>
          <p:nvPr/>
        </p:nvCxnSpPr>
        <p:spPr>
          <a:xfrm flipH="1" flipV="1">
            <a:off x="4751535" y="3872803"/>
            <a:ext cx="206835" cy="353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Bogen 196"/>
          <p:cNvSpPr/>
          <p:nvPr/>
        </p:nvSpPr>
        <p:spPr>
          <a:xfrm rot="557575">
            <a:off x="4824114" y="3230935"/>
            <a:ext cx="100757" cy="1139130"/>
          </a:xfrm>
          <a:prstGeom prst="arc">
            <a:avLst>
              <a:gd name="adj1" fmla="val 7370666"/>
              <a:gd name="adj2" fmla="val 33906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043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Game setting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sp>
        <p:nvSpPr>
          <p:cNvPr id="101" name="Rechteck 100"/>
          <p:cNvSpPr/>
          <p:nvPr/>
        </p:nvSpPr>
        <p:spPr>
          <a:xfrm>
            <a:off x="311162" y="1953102"/>
            <a:ext cx="8572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 have a dungeon crawler, but dungeons are boring, so we have a modern setting: </a:t>
            </a:r>
            <a:r>
              <a:rPr lang="en-US" b="1" dirty="0" smtClean="0"/>
              <a:t>downtown full of neon lights</a:t>
            </a:r>
            <a:r>
              <a:rPr lang="en-US" dirty="0" smtClean="0"/>
              <a:t>. Does not demand many visuals, but looks very catchy!</a:t>
            </a:r>
          </a:p>
        </p:txBody>
      </p:sp>
      <p:sp>
        <p:nvSpPr>
          <p:cNvPr id="102" name="Rechteck 101"/>
          <p:cNvSpPr/>
          <p:nvPr/>
        </p:nvSpPr>
        <p:spPr>
          <a:xfrm>
            <a:off x="319630" y="3349416"/>
            <a:ext cx="8507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What is the plot? Why someone helps players from above? Easy!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Players go through </a:t>
            </a:r>
            <a:r>
              <a:rPr lang="en-GB" dirty="0"/>
              <a:t>the different levels of a </a:t>
            </a:r>
            <a:r>
              <a:rPr lang="en-GB" b="1" dirty="0"/>
              <a:t>fortified high-rise tower </a:t>
            </a:r>
            <a:r>
              <a:rPr lang="en-GB" dirty="0"/>
              <a:t>in order to </a:t>
            </a:r>
            <a:r>
              <a:rPr lang="en-GB" b="1" dirty="0"/>
              <a:t>rescue their friend </a:t>
            </a:r>
            <a:r>
              <a:rPr lang="en-GB" dirty="0"/>
              <a:t>from a rivalling </a:t>
            </a:r>
            <a:r>
              <a:rPr lang="en-GB" dirty="0" smtClean="0"/>
              <a:t>clan.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While he’s being </a:t>
            </a:r>
            <a:r>
              <a:rPr lang="en-GB" dirty="0"/>
              <a:t>kept for his supernatural powers and is unable to escape by himself, he </a:t>
            </a:r>
            <a:r>
              <a:rPr lang="en-GB" b="1" dirty="0"/>
              <a:t>uses his powers to guide and support his friends on their way up</a:t>
            </a:r>
            <a:r>
              <a:rPr lang="en-GB" dirty="0"/>
              <a:t>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08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070"/>
            <a:ext cx="9109435" cy="512405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926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Inspiration: Downtown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93" y="1743087"/>
            <a:ext cx="6591791" cy="4391841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015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Game Pitch: &lt;GAME_NAME&gt; | 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Considerations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3811883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 a good genre: something that let us to stay on a well-tried, </a:t>
            </a:r>
            <a:r>
              <a:rPr lang="en-US" b="1" dirty="0" smtClean="0"/>
              <a:t>solid ground</a:t>
            </a:r>
            <a:r>
              <a:rPr lang="en-US" dirty="0" smtClean="0"/>
              <a:t>, but also to introduce something </a:t>
            </a:r>
            <a:r>
              <a:rPr lang="en-US" b="1" dirty="0" smtClean="0"/>
              <a:t>novel and fresh </a:t>
            </a:r>
            <a:r>
              <a:rPr lang="en-US" dirty="0" smtClean="0"/>
              <a:t>into it.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22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2994517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Unveil a “</a:t>
            </a:r>
            <a:r>
              <a:rPr lang="en-US" b="1" dirty="0" smtClean="0"/>
              <a:t>Together</a:t>
            </a:r>
            <a:r>
              <a:rPr lang="en-US" dirty="0" smtClean="0"/>
              <a:t>” topic.</a:t>
            </a:r>
          </a:p>
          <a:p>
            <a:endParaRPr lang="en-US" dirty="0" smtClean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2021788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Exciting and qualitative </a:t>
            </a:r>
            <a:r>
              <a:rPr lang="en-US" dirty="0" smtClean="0"/>
              <a:t>on the one side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Feasible to tackle </a:t>
            </a:r>
            <a:r>
              <a:rPr lang="en-US" dirty="0" smtClean="0"/>
              <a:t>for a small team of students with zero artistic skills – on another.</a:t>
            </a:r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19090" y="4938625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Explosions!</a:t>
            </a:r>
          </a:p>
          <a:p>
            <a:endParaRPr lang="en-US" dirty="0" smtClean="0"/>
          </a:p>
          <a:p>
            <a:endParaRPr lang="en-US" sz="2200" dirty="0"/>
          </a:p>
        </p:txBody>
      </p:sp>
      <p:sp>
        <p:nvSpPr>
          <p:cNvPr id="5" name="Explosion 2 4"/>
          <p:cNvSpPr/>
          <p:nvPr/>
        </p:nvSpPr>
        <p:spPr>
          <a:xfrm>
            <a:off x="4101614" y="4629249"/>
            <a:ext cx="1820008" cy="1580955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" name="Explosion 1 10"/>
          <p:cNvSpPr/>
          <p:nvPr/>
        </p:nvSpPr>
        <p:spPr>
          <a:xfrm>
            <a:off x="4281855" y="4892358"/>
            <a:ext cx="1327639" cy="1118217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8482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Inspiration: Neon Lights and Colors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" y="1844708"/>
            <a:ext cx="7673419" cy="431629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502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Inspiration: Simplistic Style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6" y="1715679"/>
            <a:ext cx="7902803" cy="444532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644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Technical details</a:t>
            </a:r>
            <a:endParaRPr lang="de-DE" sz="3000" dirty="0"/>
          </a:p>
        </p:txBody>
      </p:sp>
      <p:sp>
        <p:nvSpPr>
          <p:cNvPr id="101" name="Rechteck 100"/>
          <p:cNvSpPr/>
          <p:nvPr/>
        </p:nvSpPr>
        <p:spPr>
          <a:xfrm>
            <a:off x="441845" y="1726797"/>
            <a:ext cx="838516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Everything is in </a:t>
            </a:r>
            <a:r>
              <a:rPr lang="en-US" b="1" dirty="0" smtClean="0"/>
              <a:t>3D</a:t>
            </a:r>
            <a:r>
              <a:rPr lang="en-US" dirty="0" smtClean="0"/>
              <a:t>, but the level layout is mostly flat for better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rawlers use mere PCs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Dungeon Master uses HTC Vive or </a:t>
            </a:r>
            <a:r>
              <a:rPr lang="en-US" dirty="0" smtClean="0"/>
              <a:t>analogical VR equipment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 is </a:t>
            </a:r>
            <a:r>
              <a:rPr lang="en-US" dirty="0" smtClean="0"/>
              <a:t>created in </a:t>
            </a:r>
            <a:r>
              <a:rPr lang="en-US" b="1" dirty="0" smtClean="0"/>
              <a:t>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Networking</a:t>
            </a:r>
            <a:r>
              <a:rPr lang="en-US" dirty="0" smtClean="0"/>
              <a:t> for players’ 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Decent graphics and physics to </a:t>
            </a:r>
            <a:r>
              <a:rPr lang="en-US" dirty="0" smtClean="0"/>
              <a:t>let DM </a:t>
            </a:r>
            <a:r>
              <a:rPr lang="en-US" b="1" dirty="0" smtClean="0"/>
              <a:t>explode </a:t>
            </a:r>
            <a:r>
              <a:rPr lang="en-US" b="1" dirty="0" smtClean="0"/>
              <a:t>things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Procedural generation </a:t>
            </a:r>
            <a:r>
              <a:rPr lang="en-US" dirty="0" smtClean="0"/>
              <a:t>to make enjoyable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Minimalistic game setting </a:t>
            </a:r>
            <a:r>
              <a:rPr lang="en-US" dirty="0" smtClean="0"/>
              <a:t>to avoid creating too much visual assets </a:t>
            </a:r>
          </a:p>
        </p:txBody>
      </p:sp>
      <p:sp>
        <p:nvSpPr>
          <p:cNvPr id="10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705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Challeges</a:t>
            </a:r>
            <a:endParaRPr lang="de-DE" sz="3000" dirty="0"/>
          </a:p>
        </p:txBody>
      </p:sp>
      <p:sp>
        <p:nvSpPr>
          <p:cNvPr id="101" name="Rechteck 100"/>
          <p:cNvSpPr/>
          <p:nvPr/>
        </p:nvSpPr>
        <p:spPr>
          <a:xfrm>
            <a:off x="441845" y="1726797"/>
            <a:ext cx="83851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some </a:t>
            </a:r>
            <a:r>
              <a:rPr lang="en-US" b="1" dirty="0" smtClean="0"/>
              <a:t>visually pleasant </a:t>
            </a:r>
            <a:r>
              <a:rPr lang="en-US" b="1" dirty="0" smtClean="0"/>
              <a:t>assets</a:t>
            </a:r>
            <a:r>
              <a:rPr lang="en-US" dirty="0" smtClean="0"/>
              <a:t>, make levels look good.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Game balance</a:t>
            </a:r>
            <a:r>
              <a:rPr lang="en-US" dirty="0" smtClean="0"/>
              <a:t>: make a game difficult enough </a:t>
            </a:r>
            <a:r>
              <a:rPr lang="en-US" dirty="0" smtClean="0"/>
              <a:t>(so it cannot be completed </a:t>
            </a:r>
            <a:r>
              <a:rPr lang="en-US" dirty="0" smtClean="0"/>
              <a:t>from the first </a:t>
            </a:r>
            <a:r>
              <a:rPr lang="en-US" dirty="0" smtClean="0"/>
              <a:t>run), </a:t>
            </a:r>
            <a:r>
              <a:rPr lang="en-US" dirty="0" smtClean="0"/>
              <a:t>but also make it fun and enjoyable.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Design and distribute</a:t>
            </a:r>
            <a:r>
              <a:rPr lang="en-US" b="1" dirty="0" smtClean="0"/>
              <a:t> different abilities </a:t>
            </a:r>
            <a:r>
              <a:rPr lang="en-US" dirty="0" smtClean="0"/>
              <a:t>among the players so that their cooperation is really meaningful.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Make sure that neither DM nor the crawlers are getting bored.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Implement ambitious technical </a:t>
            </a:r>
            <a:r>
              <a:rPr lang="en-US" dirty="0" smtClean="0"/>
              <a:t>stuff, especially </a:t>
            </a:r>
            <a:r>
              <a:rPr lang="en-US" b="1" dirty="0" smtClean="0"/>
              <a:t>networking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Think hard on what (items, </a:t>
            </a:r>
            <a:r>
              <a:rPr lang="en-US" dirty="0" smtClean="0"/>
              <a:t>perks, skills) </a:t>
            </a:r>
            <a:r>
              <a:rPr lang="en-US" dirty="0" smtClean="0"/>
              <a:t>should we add to our game in </a:t>
            </a:r>
            <a:r>
              <a:rPr lang="en-US" dirty="0" smtClean="0"/>
              <a:t>limited time </a:t>
            </a:r>
            <a:r>
              <a:rPr lang="en-US" dirty="0" smtClean="0"/>
              <a:t>to make </a:t>
            </a:r>
            <a:r>
              <a:rPr lang="en-US" b="1" dirty="0" smtClean="0"/>
              <a:t>different runs unique and remarkable</a:t>
            </a:r>
            <a:r>
              <a:rPr lang="en-US" dirty="0" smtClean="0"/>
              <a:t>.</a:t>
            </a:r>
          </a:p>
        </p:txBody>
      </p:sp>
      <p:sp>
        <p:nvSpPr>
          <p:cNvPr id="10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59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Summary</a:t>
            </a:r>
            <a:endParaRPr lang="de-DE" sz="3000" dirty="0"/>
          </a:p>
        </p:txBody>
      </p:sp>
      <p:sp>
        <p:nvSpPr>
          <p:cNvPr id="83" name="Rechteck 82"/>
          <p:cNvSpPr/>
          <p:nvPr/>
        </p:nvSpPr>
        <p:spPr>
          <a:xfrm>
            <a:off x="2647718" y="2890770"/>
            <a:ext cx="3696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</a:rPr>
              <a:t>TOGETHER</a:t>
            </a:r>
            <a:endParaRPr lang="en-US" sz="2400" dirty="0" smtClean="0">
              <a:solidFill>
                <a:schemeClr val="accent5"/>
              </a:solidFill>
            </a:endParaRPr>
          </a:p>
        </p:txBody>
      </p:sp>
      <p:sp>
        <p:nvSpPr>
          <p:cNvPr id="84" name="Rechteck 83"/>
          <p:cNvSpPr/>
          <p:nvPr/>
        </p:nvSpPr>
        <p:spPr>
          <a:xfrm rot="5400000">
            <a:off x="4200861" y="3085251"/>
            <a:ext cx="3696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EXPLOSIONS</a:t>
            </a:r>
          </a:p>
        </p:txBody>
      </p:sp>
      <p:sp>
        <p:nvSpPr>
          <p:cNvPr id="85" name="Rechteck 84"/>
          <p:cNvSpPr/>
          <p:nvPr/>
        </p:nvSpPr>
        <p:spPr>
          <a:xfrm>
            <a:off x="3691834" y="3605392"/>
            <a:ext cx="3696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DUNGEON</a:t>
            </a:r>
          </a:p>
          <a:p>
            <a:r>
              <a:rPr lang="en-US" sz="3600" dirty="0" smtClean="0"/>
              <a:t>CRAWLER</a:t>
            </a:r>
            <a:endParaRPr lang="en-US" sz="2000" dirty="0" smtClean="0"/>
          </a:p>
        </p:txBody>
      </p:sp>
      <p:sp>
        <p:nvSpPr>
          <p:cNvPr id="86" name="Rechteck 85"/>
          <p:cNvSpPr/>
          <p:nvPr/>
        </p:nvSpPr>
        <p:spPr>
          <a:xfrm>
            <a:off x="2400777" y="2472886"/>
            <a:ext cx="3696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ROGUE-LIKE</a:t>
            </a: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6284995" y="2966893"/>
            <a:ext cx="3696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V</a:t>
            </a:r>
            <a:r>
              <a:rPr lang="en-US" sz="4000" dirty="0" smtClean="0">
                <a:solidFill>
                  <a:schemeClr val="accent1"/>
                </a:solidFill>
              </a:rPr>
              <a:t>R</a:t>
            </a:r>
            <a:endParaRPr lang="en-US" sz="2400" dirty="0" smtClean="0">
              <a:solidFill>
                <a:schemeClr val="accent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2501496" y="3539955"/>
            <a:ext cx="3696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TRAPS</a:t>
            </a: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89" name="Rechteck 88"/>
          <p:cNvSpPr/>
          <p:nvPr/>
        </p:nvSpPr>
        <p:spPr>
          <a:xfrm>
            <a:off x="2022114" y="4008356"/>
            <a:ext cx="1913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ZERO ART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 smtClean="0">
                <a:solidFill>
                  <a:schemeClr val="accent4"/>
                </a:solidFill>
              </a:rPr>
              <a:t>    SKILLS</a:t>
            </a:r>
          </a:p>
        </p:txBody>
      </p:sp>
      <p:sp>
        <p:nvSpPr>
          <p:cNvPr id="90" name="Rechteck 89"/>
          <p:cNvSpPr/>
          <p:nvPr/>
        </p:nvSpPr>
        <p:spPr>
          <a:xfrm rot="5400000">
            <a:off x="5852545" y="4100915"/>
            <a:ext cx="17929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GODLIKE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 </a:t>
            </a:r>
            <a:r>
              <a:rPr lang="en-US" sz="2800" dirty="0" smtClean="0">
                <a:solidFill>
                  <a:schemeClr val="accent5"/>
                </a:solidFill>
              </a:rPr>
              <a:t>ENTITY</a:t>
            </a:r>
            <a:endParaRPr lang="en-US" sz="1600" dirty="0" smtClean="0">
              <a:solidFill>
                <a:schemeClr val="accent5"/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2262028" y="4868840"/>
            <a:ext cx="4175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GIANT DUNGEON MASTER</a:t>
            </a: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92" name="Rechteck 91"/>
          <p:cNvSpPr/>
          <p:nvPr/>
        </p:nvSpPr>
        <p:spPr>
          <a:xfrm rot="5400000">
            <a:off x="5504935" y="4527469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NETWORKING</a:t>
            </a:r>
            <a:endParaRPr lang="en-US" sz="1600" dirty="0" smtClean="0"/>
          </a:p>
        </p:txBody>
      </p:sp>
      <p:sp>
        <p:nvSpPr>
          <p:cNvPr id="93" name="Rechteck 92"/>
          <p:cNvSpPr/>
          <p:nvPr/>
        </p:nvSpPr>
        <p:spPr>
          <a:xfrm rot="5400000">
            <a:off x="450978" y="4505813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ENEMIES</a:t>
            </a:r>
            <a:endParaRPr lang="en-US" sz="1600" dirty="0" smtClean="0"/>
          </a:p>
        </p:txBody>
      </p:sp>
      <p:sp>
        <p:nvSpPr>
          <p:cNvPr id="94" name="Rechteck 93"/>
          <p:cNvSpPr/>
          <p:nvPr/>
        </p:nvSpPr>
        <p:spPr>
          <a:xfrm>
            <a:off x="4455717" y="2155988"/>
            <a:ext cx="21687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UNIQUE ABILITIES</a:t>
            </a:r>
            <a:endParaRPr lang="en-US" sz="1200" dirty="0" smtClean="0"/>
          </a:p>
        </p:txBody>
      </p:sp>
      <p:sp>
        <p:nvSpPr>
          <p:cNvPr id="95" name="Rechteck 94"/>
          <p:cNvSpPr/>
          <p:nvPr/>
        </p:nvSpPr>
        <p:spPr>
          <a:xfrm>
            <a:off x="1856719" y="2105870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MICROMANAGEMENT</a:t>
            </a:r>
            <a:endParaRPr lang="en-US" sz="1600" dirty="0" smtClean="0">
              <a:solidFill>
                <a:schemeClr val="accent4"/>
              </a:solidFill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6287653" y="2495829"/>
            <a:ext cx="2131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UNITY 3D</a:t>
            </a:r>
            <a:endParaRPr lang="en-US" sz="1600" dirty="0" smtClean="0">
              <a:solidFill>
                <a:schemeClr val="accent5"/>
              </a:solidFill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2647718" y="1698477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SHARE INFO ABOUT LEVEL</a:t>
            </a:r>
            <a:endParaRPr lang="en-US" sz="1100" dirty="0" smtClean="0">
              <a:solidFill>
                <a:schemeClr val="accent1"/>
              </a:solidFill>
            </a:endParaRPr>
          </a:p>
        </p:txBody>
      </p:sp>
      <p:sp>
        <p:nvSpPr>
          <p:cNvPr id="98" name="Rechteck 97"/>
          <p:cNvSpPr/>
          <p:nvPr/>
        </p:nvSpPr>
        <p:spPr>
          <a:xfrm>
            <a:off x="5130486" y="5308739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LOOTBOXES</a:t>
            </a:r>
            <a:endParaRPr lang="en-US" sz="1600" dirty="0" smtClean="0"/>
          </a:p>
        </p:txBody>
      </p:sp>
      <p:sp>
        <p:nvSpPr>
          <p:cNvPr id="99" name="Rechteck 98"/>
          <p:cNvSpPr/>
          <p:nvPr/>
        </p:nvSpPr>
        <p:spPr>
          <a:xfrm>
            <a:off x="3051596" y="5370294"/>
            <a:ext cx="2679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/>
                </a:solidFill>
              </a:rPr>
              <a:t>SMALL LEVELS</a:t>
            </a:r>
          </a:p>
        </p:txBody>
      </p:sp>
      <p:sp>
        <p:nvSpPr>
          <p:cNvPr id="100" name="Rechteck 99"/>
          <p:cNvSpPr/>
          <p:nvPr/>
        </p:nvSpPr>
        <p:spPr>
          <a:xfrm rot="5400000">
            <a:off x="4773024" y="2277621"/>
            <a:ext cx="36965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PROCEDURAL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GENERATION</a:t>
            </a:r>
          </a:p>
        </p:txBody>
      </p:sp>
      <p:sp>
        <p:nvSpPr>
          <p:cNvPr id="101" name="Rechteck 100"/>
          <p:cNvSpPr/>
          <p:nvPr/>
        </p:nvSpPr>
        <p:spPr>
          <a:xfrm>
            <a:off x="2249249" y="5350108"/>
            <a:ext cx="1891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BOSS</a:t>
            </a:r>
            <a:endParaRPr lang="en-US" sz="1100" dirty="0" smtClean="0">
              <a:solidFill>
                <a:schemeClr val="accent5"/>
              </a:solidFill>
            </a:endParaRPr>
          </a:p>
        </p:txBody>
      </p:sp>
      <p:sp>
        <p:nvSpPr>
          <p:cNvPr id="102" name="Rechteck 101"/>
          <p:cNvSpPr/>
          <p:nvPr/>
        </p:nvSpPr>
        <p:spPr>
          <a:xfrm>
            <a:off x="1353590" y="2520657"/>
            <a:ext cx="1891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</a:rPr>
              <a:t>PUZZLES</a:t>
            </a:r>
            <a:endParaRPr lang="en-US" sz="1050" dirty="0" smtClean="0">
              <a:solidFill>
                <a:schemeClr val="accent5"/>
              </a:solidFill>
            </a:endParaRPr>
          </a:p>
        </p:txBody>
      </p:sp>
      <p:sp>
        <p:nvSpPr>
          <p:cNvPr id="103" name="Rechteck 102"/>
          <p:cNvSpPr/>
          <p:nvPr/>
        </p:nvSpPr>
        <p:spPr>
          <a:xfrm rot="5400000">
            <a:off x="-35682" y="4604552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STAY ALIVE</a:t>
            </a:r>
            <a:endParaRPr lang="en-US" sz="1600" dirty="0" smtClean="0">
              <a:solidFill>
                <a:schemeClr val="accent1"/>
              </a:solidFill>
            </a:endParaRPr>
          </a:p>
        </p:txBody>
      </p:sp>
      <p:sp>
        <p:nvSpPr>
          <p:cNvPr id="105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sp>
        <p:nvSpPr>
          <p:cNvPr id="26" name="Rechteck 25"/>
          <p:cNvSpPr/>
          <p:nvPr/>
        </p:nvSpPr>
        <p:spPr>
          <a:xfrm>
            <a:off x="202078" y="4441341"/>
            <a:ext cx="2498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NEON LIGHTS</a:t>
            </a:r>
            <a:endParaRPr lang="en-US" sz="1400" dirty="0" smtClean="0"/>
          </a:p>
        </p:txBody>
      </p:sp>
      <p:sp>
        <p:nvSpPr>
          <p:cNvPr id="27" name="Rechteck 26"/>
          <p:cNvSpPr/>
          <p:nvPr/>
        </p:nvSpPr>
        <p:spPr>
          <a:xfrm>
            <a:off x="3494481" y="1331189"/>
            <a:ext cx="24986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SIMPLISTIC STYLE</a:t>
            </a:r>
            <a:endParaRPr lang="en-US" sz="1050" dirty="0" smtClean="0"/>
          </a:p>
        </p:txBody>
      </p:sp>
      <p:sp>
        <p:nvSpPr>
          <p:cNvPr id="28" name="Rechteck 27"/>
          <p:cNvSpPr/>
          <p:nvPr/>
        </p:nvSpPr>
        <p:spPr>
          <a:xfrm rot="5400000">
            <a:off x="6075723" y="5842606"/>
            <a:ext cx="26794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accent4"/>
                </a:solidFill>
              </a:rPr>
              <a:t>DOWNTOWN</a:t>
            </a:r>
            <a:endParaRPr lang="en-US" sz="1600" dirty="0" smtClean="0">
              <a:solidFill>
                <a:schemeClr val="accent4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6954917" y="2140256"/>
            <a:ext cx="20049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accent4"/>
                </a:solidFill>
              </a:rPr>
              <a:t>COMMUNICATION</a:t>
            </a:r>
            <a:endParaRPr lang="en-US" sz="16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 rot="1253329">
            <a:off x="6511937" y="4580939"/>
            <a:ext cx="171312" cy="2455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7" name="Mond 16"/>
          <p:cNvSpPr/>
          <p:nvPr/>
        </p:nvSpPr>
        <p:spPr>
          <a:xfrm rot="17095525">
            <a:off x="6415911" y="3740502"/>
            <a:ext cx="485239" cy="661837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2" name="Rechteck 81"/>
          <p:cNvSpPr/>
          <p:nvPr/>
        </p:nvSpPr>
        <p:spPr>
          <a:xfrm rot="766608">
            <a:off x="5963570" y="1230319"/>
            <a:ext cx="527901" cy="753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Thanks for your attention!</a:t>
            </a:r>
            <a:endParaRPr lang="de-DE" sz="3000" dirty="0"/>
          </a:p>
        </p:txBody>
      </p:sp>
      <p:sp>
        <p:nvSpPr>
          <p:cNvPr id="16" name="Mond 15"/>
          <p:cNvSpPr/>
          <p:nvPr/>
        </p:nvSpPr>
        <p:spPr>
          <a:xfrm rot="15436248">
            <a:off x="5832642" y="4669379"/>
            <a:ext cx="471582" cy="589785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8" name="Smiley 17"/>
          <p:cNvSpPr/>
          <p:nvPr/>
        </p:nvSpPr>
        <p:spPr>
          <a:xfrm rot="18727961">
            <a:off x="6144690" y="4645942"/>
            <a:ext cx="642678" cy="656134"/>
          </a:xfrm>
          <a:prstGeom prst="smileyFace">
            <a:avLst>
              <a:gd name="adj" fmla="val -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9" name="Freihandform 18"/>
          <p:cNvSpPr/>
          <p:nvPr/>
        </p:nvSpPr>
        <p:spPr>
          <a:xfrm rot="3147476">
            <a:off x="4859882" y="1661666"/>
            <a:ext cx="591587" cy="383687"/>
          </a:xfrm>
          <a:custGeom>
            <a:avLst/>
            <a:gdLst>
              <a:gd name="connsiteX0" fmla="*/ 0 w 671819"/>
              <a:gd name="connsiteY0" fmla="*/ 33338 h 317369"/>
              <a:gd name="connsiteX1" fmla="*/ 0 w 671819"/>
              <a:gd name="connsiteY1" fmla="*/ 33338 h 317369"/>
              <a:gd name="connsiteX2" fmla="*/ 19050 w 671819"/>
              <a:gd name="connsiteY2" fmla="*/ 47625 h 317369"/>
              <a:gd name="connsiteX3" fmla="*/ 102393 w 671819"/>
              <a:gd name="connsiteY3" fmla="*/ 142875 h 317369"/>
              <a:gd name="connsiteX4" fmla="*/ 157162 w 671819"/>
              <a:gd name="connsiteY4" fmla="*/ 197644 h 317369"/>
              <a:gd name="connsiteX5" fmla="*/ 176212 w 671819"/>
              <a:gd name="connsiteY5" fmla="*/ 211932 h 317369"/>
              <a:gd name="connsiteX6" fmla="*/ 190500 w 671819"/>
              <a:gd name="connsiteY6" fmla="*/ 228600 h 317369"/>
              <a:gd name="connsiteX7" fmla="*/ 202406 w 671819"/>
              <a:gd name="connsiteY7" fmla="*/ 235744 h 317369"/>
              <a:gd name="connsiteX8" fmla="*/ 219075 w 671819"/>
              <a:gd name="connsiteY8" fmla="*/ 250032 h 317369"/>
              <a:gd name="connsiteX9" fmla="*/ 223837 w 671819"/>
              <a:gd name="connsiteY9" fmla="*/ 257175 h 317369"/>
              <a:gd name="connsiteX10" fmla="*/ 221456 w 671819"/>
              <a:gd name="connsiteY10" fmla="*/ 250032 h 317369"/>
              <a:gd name="connsiteX11" fmla="*/ 233362 w 671819"/>
              <a:gd name="connsiteY11" fmla="*/ 240507 h 317369"/>
              <a:gd name="connsiteX12" fmla="*/ 240506 w 671819"/>
              <a:gd name="connsiteY12" fmla="*/ 233363 h 317369"/>
              <a:gd name="connsiteX13" fmla="*/ 252412 w 671819"/>
              <a:gd name="connsiteY13" fmla="*/ 223838 h 317369"/>
              <a:gd name="connsiteX14" fmla="*/ 257175 w 671819"/>
              <a:gd name="connsiteY14" fmla="*/ 216694 h 317369"/>
              <a:gd name="connsiteX15" fmla="*/ 264318 w 671819"/>
              <a:gd name="connsiteY15" fmla="*/ 209550 h 317369"/>
              <a:gd name="connsiteX16" fmla="*/ 269081 w 671819"/>
              <a:gd name="connsiteY16" fmla="*/ 202407 h 317369"/>
              <a:gd name="connsiteX17" fmla="*/ 280987 w 671819"/>
              <a:gd name="connsiteY17" fmla="*/ 183357 h 317369"/>
              <a:gd name="connsiteX18" fmla="*/ 290512 w 671819"/>
              <a:gd name="connsiteY18" fmla="*/ 166688 h 317369"/>
              <a:gd name="connsiteX19" fmla="*/ 297656 w 671819"/>
              <a:gd name="connsiteY19" fmla="*/ 142875 h 317369"/>
              <a:gd name="connsiteX20" fmla="*/ 321468 w 671819"/>
              <a:gd name="connsiteY20" fmla="*/ 88107 h 317369"/>
              <a:gd name="connsiteX21" fmla="*/ 338137 w 671819"/>
              <a:gd name="connsiteY21" fmla="*/ 42863 h 317369"/>
              <a:gd name="connsiteX22" fmla="*/ 352425 w 671819"/>
              <a:gd name="connsiteY22" fmla="*/ 21432 h 317369"/>
              <a:gd name="connsiteX23" fmla="*/ 354806 w 671819"/>
              <a:gd name="connsiteY23" fmla="*/ 11907 h 317369"/>
              <a:gd name="connsiteX24" fmla="*/ 364331 w 671819"/>
              <a:gd name="connsiteY24" fmla="*/ 0 h 317369"/>
              <a:gd name="connsiteX25" fmla="*/ 373856 w 671819"/>
              <a:gd name="connsiteY25" fmla="*/ 16669 h 317369"/>
              <a:gd name="connsiteX26" fmla="*/ 390525 w 671819"/>
              <a:gd name="connsiteY26" fmla="*/ 50007 h 317369"/>
              <a:gd name="connsiteX27" fmla="*/ 402431 w 671819"/>
              <a:gd name="connsiteY27" fmla="*/ 66675 h 317369"/>
              <a:gd name="connsiteX28" fmla="*/ 426243 w 671819"/>
              <a:gd name="connsiteY28" fmla="*/ 104775 h 317369"/>
              <a:gd name="connsiteX29" fmla="*/ 447675 w 671819"/>
              <a:gd name="connsiteY29" fmla="*/ 135732 h 317369"/>
              <a:gd name="connsiteX30" fmla="*/ 478631 w 671819"/>
              <a:gd name="connsiteY30" fmla="*/ 171450 h 317369"/>
              <a:gd name="connsiteX31" fmla="*/ 490537 w 671819"/>
              <a:gd name="connsiteY31" fmla="*/ 185738 h 317369"/>
              <a:gd name="connsiteX32" fmla="*/ 500062 w 671819"/>
              <a:gd name="connsiteY32" fmla="*/ 197644 h 317369"/>
              <a:gd name="connsiteX33" fmla="*/ 511968 w 671819"/>
              <a:gd name="connsiteY33" fmla="*/ 209550 h 317369"/>
              <a:gd name="connsiteX34" fmla="*/ 519112 w 671819"/>
              <a:gd name="connsiteY34" fmla="*/ 221457 h 317369"/>
              <a:gd name="connsiteX35" fmla="*/ 533400 w 671819"/>
              <a:gd name="connsiteY35" fmla="*/ 238125 h 317369"/>
              <a:gd name="connsiteX36" fmla="*/ 531018 w 671819"/>
              <a:gd name="connsiteY36" fmla="*/ 228600 h 317369"/>
              <a:gd name="connsiteX37" fmla="*/ 545306 w 671819"/>
              <a:gd name="connsiteY37" fmla="*/ 171450 h 317369"/>
              <a:gd name="connsiteX38" fmla="*/ 573881 w 671819"/>
              <a:gd name="connsiteY38" fmla="*/ 107157 h 317369"/>
              <a:gd name="connsiteX39" fmla="*/ 604837 w 671819"/>
              <a:gd name="connsiteY39" fmla="*/ 54769 h 317369"/>
              <a:gd name="connsiteX40" fmla="*/ 614362 w 671819"/>
              <a:gd name="connsiteY40" fmla="*/ 42863 h 317369"/>
              <a:gd name="connsiteX41" fmla="*/ 623887 w 671819"/>
              <a:gd name="connsiteY41" fmla="*/ 35719 h 317369"/>
              <a:gd name="connsiteX42" fmla="*/ 631031 w 671819"/>
              <a:gd name="connsiteY42" fmla="*/ 30957 h 317369"/>
              <a:gd name="connsiteX43" fmla="*/ 638175 w 671819"/>
              <a:gd name="connsiteY43" fmla="*/ 23813 h 317369"/>
              <a:gd name="connsiteX44" fmla="*/ 642937 w 671819"/>
              <a:gd name="connsiteY44" fmla="*/ 30957 h 317369"/>
              <a:gd name="connsiteX45" fmla="*/ 647700 w 671819"/>
              <a:gd name="connsiteY45" fmla="*/ 69057 h 317369"/>
              <a:gd name="connsiteX46" fmla="*/ 650081 w 671819"/>
              <a:gd name="connsiteY46" fmla="*/ 102394 h 317369"/>
              <a:gd name="connsiteX47" fmla="*/ 657225 w 671819"/>
              <a:gd name="connsiteY47" fmla="*/ 154782 h 317369"/>
              <a:gd name="connsiteX48" fmla="*/ 666750 w 671819"/>
              <a:gd name="connsiteY48" fmla="*/ 204788 h 317369"/>
              <a:gd name="connsiteX49" fmla="*/ 669131 w 671819"/>
              <a:gd name="connsiteY49" fmla="*/ 211932 h 317369"/>
              <a:gd name="connsiteX50" fmla="*/ 669131 w 671819"/>
              <a:gd name="connsiteY50" fmla="*/ 273844 h 317369"/>
              <a:gd name="connsiteX51" fmla="*/ 666750 w 671819"/>
              <a:gd name="connsiteY51" fmla="*/ 280988 h 317369"/>
              <a:gd name="connsiteX52" fmla="*/ 633412 w 671819"/>
              <a:gd name="connsiteY52" fmla="*/ 285750 h 317369"/>
              <a:gd name="connsiteX53" fmla="*/ 592931 w 671819"/>
              <a:gd name="connsiteY53" fmla="*/ 288132 h 317369"/>
              <a:gd name="connsiteX54" fmla="*/ 559593 w 671819"/>
              <a:gd name="connsiteY54" fmla="*/ 290513 h 317369"/>
              <a:gd name="connsiteX55" fmla="*/ 319087 w 671819"/>
              <a:gd name="connsiteY55" fmla="*/ 292894 h 317369"/>
              <a:gd name="connsiteX56" fmla="*/ 285750 w 671819"/>
              <a:gd name="connsiteY56" fmla="*/ 295275 h 317369"/>
              <a:gd name="connsiteX57" fmla="*/ 188118 w 671819"/>
              <a:gd name="connsiteY57" fmla="*/ 297657 h 317369"/>
              <a:gd name="connsiteX58" fmla="*/ 166687 w 671819"/>
              <a:gd name="connsiteY58" fmla="*/ 304800 h 317369"/>
              <a:gd name="connsiteX59" fmla="*/ 147637 w 671819"/>
              <a:gd name="connsiteY59" fmla="*/ 314325 h 317369"/>
              <a:gd name="connsiteX60" fmla="*/ 88106 w 671819"/>
              <a:gd name="connsiteY60" fmla="*/ 297657 h 317369"/>
              <a:gd name="connsiteX61" fmla="*/ 85725 w 671819"/>
              <a:gd name="connsiteY61" fmla="*/ 290513 h 317369"/>
              <a:gd name="connsiteX62" fmla="*/ 83343 w 671819"/>
              <a:gd name="connsiteY62" fmla="*/ 269082 h 317369"/>
              <a:gd name="connsiteX63" fmla="*/ 78581 w 671819"/>
              <a:gd name="connsiteY63" fmla="*/ 250032 h 317369"/>
              <a:gd name="connsiteX64" fmla="*/ 73818 w 671819"/>
              <a:gd name="connsiteY64" fmla="*/ 228600 h 317369"/>
              <a:gd name="connsiteX65" fmla="*/ 71437 w 671819"/>
              <a:gd name="connsiteY65" fmla="*/ 211932 h 317369"/>
              <a:gd name="connsiteX66" fmla="*/ 66675 w 671819"/>
              <a:gd name="connsiteY66" fmla="*/ 200025 h 317369"/>
              <a:gd name="connsiteX67" fmla="*/ 61912 w 671819"/>
              <a:gd name="connsiteY67" fmla="*/ 183357 h 317369"/>
              <a:gd name="connsiteX68" fmla="*/ 57150 w 671819"/>
              <a:gd name="connsiteY68" fmla="*/ 161925 h 317369"/>
              <a:gd name="connsiteX69" fmla="*/ 54768 w 671819"/>
              <a:gd name="connsiteY69" fmla="*/ 145257 h 317369"/>
              <a:gd name="connsiteX70" fmla="*/ 42862 w 671819"/>
              <a:gd name="connsiteY70" fmla="*/ 97632 h 317369"/>
              <a:gd name="connsiteX71" fmla="*/ 35718 w 671819"/>
              <a:gd name="connsiteY71" fmla="*/ 50007 h 317369"/>
              <a:gd name="connsiteX72" fmla="*/ 0 w 671819"/>
              <a:gd name="connsiteY72" fmla="*/ 33338 h 31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71819" h="317369">
                <a:moveTo>
                  <a:pt x="0" y="33338"/>
                </a:moveTo>
                <a:lnTo>
                  <a:pt x="0" y="33338"/>
                </a:lnTo>
                <a:cubicBezTo>
                  <a:pt x="6350" y="38100"/>
                  <a:pt x="13076" y="42398"/>
                  <a:pt x="19050" y="47625"/>
                </a:cubicBezTo>
                <a:cubicBezTo>
                  <a:pt x="44625" y="70003"/>
                  <a:pt x="95126" y="134460"/>
                  <a:pt x="102393" y="142875"/>
                </a:cubicBezTo>
                <a:cubicBezTo>
                  <a:pt x="121469" y="164963"/>
                  <a:pt x="134911" y="178731"/>
                  <a:pt x="157162" y="197644"/>
                </a:cubicBezTo>
                <a:cubicBezTo>
                  <a:pt x="163210" y="202785"/>
                  <a:pt x="170395" y="206531"/>
                  <a:pt x="176212" y="211932"/>
                </a:cubicBezTo>
                <a:cubicBezTo>
                  <a:pt x="181575" y="216911"/>
                  <a:pt x="185085" y="223678"/>
                  <a:pt x="190500" y="228600"/>
                </a:cubicBezTo>
                <a:cubicBezTo>
                  <a:pt x="193925" y="231713"/>
                  <a:pt x="198753" y="232902"/>
                  <a:pt x="202406" y="235744"/>
                </a:cubicBezTo>
                <a:cubicBezTo>
                  <a:pt x="237056" y="262694"/>
                  <a:pt x="193470" y="232961"/>
                  <a:pt x="219075" y="250032"/>
                </a:cubicBezTo>
                <a:cubicBezTo>
                  <a:pt x="220662" y="252413"/>
                  <a:pt x="220975" y="257175"/>
                  <a:pt x="223837" y="257175"/>
                </a:cubicBezTo>
                <a:cubicBezTo>
                  <a:pt x="226347" y="257175"/>
                  <a:pt x="220211" y="252211"/>
                  <a:pt x="221456" y="250032"/>
                </a:cubicBezTo>
                <a:cubicBezTo>
                  <a:pt x="223978" y="245619"/>
                  <a:pt x="229537" y="243854"/>
                  <a:pt x="233362" y="240507"/>
                </a:cubicBezTo>
                <a:cubicBezTo>
                  <a:pt x="235896" y="238289"/>
                  <a:pt x="237972" y="235581"/>
                  <a:pt x="240506" y="233363"/>
                </a:cubicBezTo>
                <a:cubicBezTo>
                  <a:pt x="244331" y="230016"/>
                  <a:pt x="248818" y="227432"/>
                  <a:pt x="252412" y="223838"/>
                </a:cubicBezTo>
                <a:cubicBezTo>
                  <a:pt x="254436" y="221814"/>
                  <a:pt x="255343" y="218893"/>
                  <a:pt x="257175" y="216694"/>
                </a:cubicBezTo>
                <a:cubicBezTo>
                  <a:pt x="259331" y="214107"/>
                  <a:pt x="262162" y="212137"/>
                  <a:pt x="264318" y="209550"/>
                </a:cubicBezTo>
                <a:cubicBezTo>
                  <a:pt x="266150" y="207352"/>
                  <a:pt x="267417" y="204736"/>
                  <a:pt x="269081" y="202407"/>
                </a:cubicBezTo>
                <a:cubicBezTo>
                  <a:pt x="282590" y="183496"/>
                  <a:pt x="270662" y="202287"/>
                  <a:pt x="280987" y="183357"/>
                </a:cubicBezTo>
                <a:cubicBezTo>
                  <a:pt x="284051" y="177739"/>
                  <a:pt x="288075" y="172605"/>
                  <a:pt x="290512" y="166688"/>
                </a:cubicBezTo>
                <a:cubicBezTo>
                  <a:pt x="293667" y="159025"/>
                  <a:pt x="294518" y="150545"/>
                  <a:pt x="297656" y="142875"/>
                </a:cubicBezTo>
                <a:cubicBezTo>
                  <a:pt x="315416" y="99461"/>
                  <a:pt x="308898" y="130004"/>
                  <a:pt x="321468" y="88107"/>
                </a:cubicBezTo>
                <a:cubicBezTo>
                  <a:pt x="328997" y="63010"/>
                  <a:pt x="321938" y="67160"/>
                  <a:pt x="338137" y="42863"/>
                </a:cubicBezTo>
                <a:lnTo>
                  <a:pt x="352425" y="21432"/>
                </a:lnTo>
                <a:cubicBezTo>
                  <a:pt x="353219" y="18257"/>
                  <a:pt x="352991" y="14630"/>
                  <a:pt x="354806" y="11907"/>
                </a:cubicBezTo>
                <a:cubicBezTo>
                  <a:pt x="369166" y="-9634"/>
                  <a:pt x="356548" y="23353"/>
                  <a:pt x="364331" y="0"/>
                </a:cubicBezTo>
                <a:cubicBezTo>
                  <a:pt x="367506" y="5556"/>
                  <a:pt x="370887" y="11000"/>
                  <a:pt x="373856" y="16669"/>
                </a:cubicBezTo>
                <a:cubicBezTo>
                  <a:pt x="379621" y="27675"/>
                  <a:pt x="383303" y="39897"/>
                  <a:pt x="390525" y="50007"/>
                </a:cubicBezTo>
                <a:cubicBezTo>
                  <a:pt x="394494" y="55563"/>
                  <a:pt x="398701" y="60956"/>
                  <a:pt x="402431" y="66675"/>
                </a:cubicBezTo>
                <a:cubicBezTo>
                  <a:pt x="410612" y="79219"/>
                  <a:pt x="417718" y="92462"/>
                  <a:pt x="426243" y="104775"/>
                </a:cubicBezTo>
                <a:cubicBezTo>
                  <a:pt x="433387" y="115094"/>
                  <a:pt x="439455" y="126248"/>
                  <a:pt x="447675" y="135732"/>
                </a:cubicBezTo>
                <a:lnTo>
                  <a:pt x="478631" y="171450"/>
                </a:lnTo>
                <a:cubicBezTo>
                  <a:pt x="482666" y="176157"/>
                  <a:pt x="486611" y="180940"/>
                  <a:pt x="490537" y="185738"/>
                </a:cubicBezTo>
                <a:cubicBezTo>
                  <a:pt x="493755" y="189672"/>
                  <a:pt x="496468" y="194050"/>
                  <a:pt x="500062" y="197644"/>
                </a:cubicBezTo>
                <a:cubicBezTo>
                  <a:pt x="504031" y="201613"/>
                  <a:pt x="508462" y="205167"/>
                  <a:pt x="511968" y="209550"/>
                </a:cubicBezTo>
                <a:cubicBezTo>
                  <a:pt x="514859" y="213164"/>
                  <a:pt x="516270" y="217803"/>
                  <a:pt x="519112" y="221457"/>
                </a:cubicBezTo>
                <a:cubicBezTo>
                  <a:pt x="546085" y="256137"/>
                  <a:pt x="516315" y="212504"/>
                  <a:pt x="533400" y="238125"/>
                </a:cubicBezTo>
                <a:cubicBezTo>
                  <a:pt x="532606" y="234950"/>
                  <a:pt x="530814" y="231866"/>
                  <a:pt x="531018" y="228600"/>
                </a:cubicBezTo>
                <a:cubicBezTo>
                  <a:pt x="532201" y="209678"/>
                  <a:pt x="538167" y="188852"/>
                  <a:pt x="545306" y="171450"/>
                </a:cubicBezTo>
                <a:cubicBezTo>
                  <a:pt x="554208" y="149753"/>
                  <a:pt x="564304" y="128565"/>
                  <a:pt x="573881" y="107157"/>
                </a:cubicBezTo>
                <a:cubicBezTo>
                  <a:pt x="588601" y="74253"/>
                  <a:pt x="582007" y="85209"/>
                  <a:pt x="604837" y="54769"/>
                </a:cubicBezTo>
                <a:cubicBezTo>
                  <a:pt x="607886" y="50703"/>
                  <a:pt x="610296" y="45913"/>
                  <a:pt x="614362" y="42863"/>
                </a:cubicBezTo>
                <a:cubicBezTo>
                  <a:pt x="617537" y="40482"/>
                  <a:pt x="620657" y="38026"/>
                  <a:pt x="623887" y="35719"/>
                </a:cubicBezTo>
                <a:cubicBezTo>
                  <a:pt x="626216" y="34056"/>
                  <a:pt x="628832" y="32789"/>
                  <a:pt x="631031" y="30957"/>
                </a:cubicBezTo>
                <a:cubicBezTo>
                  <a:pt x="633618" y="28801"/>
                  <a:pt x="635794" y="26194"/>
                  <a:pt x="638175" y="23813"/>
                </a:cubicBezTo>
                <a:cubicBezTo>
                  <a:pt x="639762" y="26194"/>
                  <a:pt x="641810" y="28326"/>
                  <a:pt x="642937" y="30957"/>
                </a:cubicBezTo>
                <a:cubicBezTo>
                  <a:pt x="646816" y="40009"/>
                  <a:pt x="647440" y="65682"/>
                  <a:pt x="647700" y="69057"/>
                </a:cubicBezTo>
                <a:cubicBezTo>
                  <a:pt x="648555" y="80165"/>
                  <a:pt x="649072" y="91299"/>
                  <a:pt x="650081" y="102394"/>
                </a:cubicBezTo>
                <a:cubicBezTo>
                  <a:pt x="651025" y="112783"/>
                  <a:pt x="656519" y="149841"/>
                  <a:pt x="657225" y="154782"/>
                </a:cubicBezTo>
                <a:cubicBezTo>
                  <a:pt x="659624" y="171575"/>
                  <a:pt x="662078" y="188438"/>
                  <a:pt x="666750" y="204788"/>
                </a:cubicBezTo>
                <a:cubicBezTo>
                  <a:pt x="667440" y="207202"/>
                  <a:pt x="668337" y="209551"/>
                  <a:pt x="669131" y="211932"/>
                </a:cubicBezTo>
                <a:cubicBezTo>
                  <a:pt x="672455" y="241855"/>
                  <a:pt x="672967" y="235483"/>
                  <a:pt x="669131" y="273844"/>
                </a:cubicBezTo>
                <a:cubicBezTo>
                  <a:pt x="668881" y="276342"/>
                  <a:pt x="669131" y="280194"/>
                  <a:pt x="666750" y="280988"/>
                </a:cubicBezTo>
                <a:cubicBezTo>
                  <a:pt x="656101" y="284538"/>
                  <a:pt x="644618" y="285091"/>
                  <a:pt x="633412" y="285750"/>
                </a:cubicBezTo>
                <a:lnTo>
                  <a:pt x="592931" y="288132"/>
                </a:lnTo>
                <a:cubicBezTo>
                  <a:pt x="581813" y="288849"/>
                  <a:pt x="570732" y="290319"/>
                  <a:pt x="559593" y="290513"/>
                </a:cubicBezTo>
                <a:lnTo>
                  <a:pt x="319087" y="292894"/>
                </a:lnTo>
                <a:cubicBezTo>
                  <a:pt x="307975" y="293688"/>
                  <a:pt x="296883" y="294870"/>
                  <a:pt x="285750" y="295275"/>
                </a:cubicBezTo>
                <a:cubicBezTo>
                  <a:pt x="253218" y="296458"/>
                  <a:pt x="220640" y="296211"/>
                  <a:pt x="188118" y="297657"/>
                </a:cubicBezTo>
                <a:cubicBezTo>
                  <a:pt x="182872" y="297890"/>
                  <a:pt x="170627" y="302982"/>
                  <a:pt x="166687" y="304800"/>
                </a:cubicBezTo>
                <a:cubicBezTo>
                  <a:pt x="160241" y="307775"/>
                  <a:pt x="147637" y="314325"/>
                  <a:pt x="147637" y="314325"/>
                </a:cubicBezTo>
                <a:cubicBezTo>
                  <a:pt x="78336" y="311438"/>
                  <a:pt x="95477" y="330828"/>
                  <a:pt x="88106" y="297657"/>
                </a:cubicBezTo>
                <a:cubicBezTo>
                  <a:pt x="87562" y="295207"/>
                  <a:pt x="86519" y="292894"/>
                  <a:pt x="85725" y="290513"/>
                </a:cubicBezTo>
                <a:cubicBezTo>
                  <a:pt x="84931" y="283369"/>
                  <a:pt x="84592" y="276160"/>
                  <a:pt x="83343" y="269082"/>
                </a:cubicBezTo>
                <a:cubicBezTo>
                  <a:pt x="82205" y="262636"/>
                  <a:pt x="80080" y="256403"/>
                  <a:pt x="78581" y="250032"/>
                </a:cubicBezTo>
                <a:cubicBezTo>
                  <a:pt x="76905" y="242908"/>
                  <a:pt x="75167" y="235793"/>
                  <a:pt x="73818" y="228600"/>
                </a:cubicBezTo>
                <a:cubicBezTo>
                  <a:pt x="72784" y="223084"/>
                  <a:pt x="72798" y="217377"/>
                  <a:pt x="71437" y="211932"/>
                </a:cubicBezTo>
                <a:cubicBezTo>
                  <a:pt x="70400" y="207785"/>
                  <a:pt x="68027" y="204080"/>
                  <a:pt x="66675" y="200025"/>
                </a:cubicBezTo>
                <a:cubicBezTo>
                  <a:pt x="64848" y="194543"/>
                  <a:pt x="63313" y="188963"/>
                  <a:pt x="61912" y="183357"/>
                </a:cubicBezTo>
                <a:cubicBezTo>
                  <a:pt x="60137" y="176257"/>
                  <a:pt x="58499" y="169118"/>
                  <a:pt x="57150" y="161925"/>
                </a:cubicBezTo>
                <a:cubicBezTo>
                  <a:pt x="56116" y="156409"/>
                  <a:pt x="55986" y="150736"/>
                  <a:pt x="54768" y="145257"/>
                </a:cubicBezTo>
                <a:cubicBezTo>
                  <a:pt x="51218" y="129283"/>
                  <a:pt x="45789" y="113732"/>
                  <a:pt x="42862" y="97632"/>
                </a:cubicBezTo>
                <a:cubicBezTo>
                  <a:pt x="36814" y="64366"/>
                  <a:pt x="39080" y="80258"/>
                  <a:pt x="35718" y="50007"/>
                </a:cubicBezTo>
                <a:cubicBezTo>
                  <a:pt x="33275" y="6023"/>
                  <a:pt x="5953" y="36116"/>
                  <a:pt x="0" y="33338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20" name="Gerader Verbinder 19"/>
          <p:cNvCxnSpPr/>
          <p:nvPr/>
        </p:nvCxnSpPr>
        <p:spPr>
          <a:xfrm flipH="1">
            <a:off x="7143374" y="4621092"/>
            <a:ext cx="234663" cy="14878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>
            <a:off x="7078139" y="4769991"/>
            <a:ext cx="65234" cy="22086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endCxn id="18" idx="3"/>
          </p:cNvCxnSpPr>
          <p:nvPr/>
        </p:nvCxnSpPr>
        <p:spPr>
          <a:xfrm flipV="1">
            <a:off x="6332030" y="5298137"/>
            <a:ext cx="153601" cy="16641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H="1" flipV="1">
            <a:off x="6320446" y="5445814"/>
            <a:ext cx="247815" cy="2547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 rot="5986738" flipV="1">
            <a:off x="7240610" y="4946718"/>
            <a:ext cx="56669" cy="2959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 rot="5986738">
            <a:off x="7024075" y="4963621"/>
            <a:ext cx="94287" cy="11349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29" name="Gerader Verbinder 28"/>
          <p:cNvCxnSpPr/>
          <p:nvPr/>
        </p:nvCxnSpPr>
        <p:spPr>
          <a:xfrm rot="5986738" flipH="1" flipV="1">
            <a:off x="7309627" y="5139979"/>
            <a:ext cx="206835" cy="353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ogen 29"/>
          <p:cNvSpPr/>
          <p:nvPr/>
        </p:nvSpPr>
        <p:spPr>
          <a:xfrm rot="6544313">
            <a:off x="7439371" y="4609447"/>
            <a:ext cx="100757" cy="1139130"/>
          </a:xfrm>
          <a:prstGeom prst="arc">
            <a:avLst>
              <a:gd name="adj1" fmla="val 7370666"/>
              <a:gd name="adj2" fmla="val 33906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/>
          <p:cNvCxnSpPr/>
          <p:nvPr/>
        </p:nvCxnSpPr>
        <p:spPr>
          <a:xfrm rot="18727961" flipH="1" flipV="1">
            <a:off x="6279564" y="4858914"/>
            <a:ext cx="100513" cy="258749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 rot="18727961" flipV="1">
            <a:off x="6259279" y="4896089"/>
            <a:ext cx="141081" cy="21578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rot="18727961" flipV="1">
            <a:off x="6405321" y="4726799"/>
            <a:ext cx="141081" cy="21578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rot="18727961" flipH="1" flipV="1">
            <a:off x="6447758" y="4753373"/>
            <a:ext cx="66823" cy="20134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2412484" y="1986911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9" name="Abgerundetes Rechteck 48"/>
          <p:cNvSpPr/>
          <p:nvPr/>
        </p:nvSpPr>
        <p:spPr>
          <a:xfrm>
            <a:off x="2314923" y="2175459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50" name="Abgerundetes Rechteck 49"/>
          <p:cNvSpPr/>
          <p:nvPr/>
        </p:nvSpPr>
        <p:spPr>
          <a:xfrm>
            <a:off x="3095278" y="2169172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51" name="Abgerundetes Rechteck 50"/>
          <p:cNvSpPr/>
          <p:nvPr/>
        </p:nvSpPr>
        <p:spPr>
          <a:xfrm>
            <a:off x="2601826" y="2250960"/>
            <a:ext cx="585430" cy="1367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52" name="Gerader Verbinder 51"/>
          <p:cNvCxnSpPr/>
          <p:nvPr/>
        </p:nvCxnSpPr>
        <p:spPr>
          <a:xfrm>
            <a:off x="2778660" y="2886161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 flipV="1">
            <a:off x="3105512" y="2790253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lipse 53"/>
          <p:cNvSpPr/>
          <p:nvPr/>
        </p:nvSpPr>
        <p:spPr>
          <a:xfrm>
            <a:off x="1856967" y="3207814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55" name="Gerader Verbinder 54"/>
          <p:cNvCxnSpPr/>
          <p:nvPr/>
        </p:nvCxnSpPr>
        <p:spPr>
          <a:xfrm>
            <a:off x="2042858" y="3559546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 flipH="1">
            <a:off x="1902181" y="3995434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>
          <a:xfrm>
            <a:off x="2040890" y="3989174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>
            <a:off x="2040890" y="3738620"/>
            <a:ext cx="371594" cy="1151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 flipV="1">
            <a:off x="1856967" y="3744073"/>
            <a:ext cx="178083" cy="2535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2499842" y="3168597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61" name="Gerader Verbinder 60"/>
          <p:cNvCxnSpPr/>
          <p:nvPr/>
        </p:nvCxnSpPr>
        <p:spPr>
          <a:xfrm>
            <a:off x="2685733" y="3520329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>
            <a:off x="2545056" y="3956217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/>
          <p:nvPr/>
        </p:nvCxnSpPr>
        <p:spPr>
          <a:xfrm>
            <a:off x="2683765" y="3949957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/>
          <p:nvPr/>
        </p:nvCxnSpPr>
        <p:spPr>
          <a:xfrm>
            <a:off x="2683765" y="3699403"/>
            <a:ext cx="351324" cy="1281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/>
          <p:nvPr/>
        </p:nvCxnSpPr>
        <p:spPr>
          <a:xfrm flipV="1">
            <a:off x="2388239" y="3704854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3124416" y="3168597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67" name="Gerader Verbinder 66"/>
          <p:cNvCxnSpPr/>
          <p:nvPr/>
        </p:nvCxnSpPr>
        <p:spPr>
          <a:xfrm>
            <a:off x="3310307" y="3520329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flipH="1">
            <a:off x="3169630" y="3956217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>
            <a:off x="3308339" y="3949957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/>
          <p:nvPr/>
        </p:nvCxnSpPr>
        <p:spPr>
          <a:xfrm>
            <a:off x="3308339" y="3699403"/>
            <a:ext cx="341546" cy="1423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/>
          <p:cNvCxnSpPr/>
          <p:nvPr/>
        </p:nvCxnSpPr>
        <p:spPr>
          <a:xfrm flipV="1">
            <a:off x="3012813" y="3704854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3741181" y="3168597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73" name="Gerader Verbinder 72"/>
          <p:cNvCxnSpPr/>
          <p:nvPr/>
        </p:nvCxnSpPr>
        <p:spPr>
          <a:xfrm>
            <a:off x="3927072" y="3520329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>
            <a:off x="3786395" y="3956217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/>
          <p:nvPr/>
        </p:nvCxnSpPr>
        <p:spPr>
          <a:xfrm>
            <a:off x="3925104" y="3949957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/>
          <p:nvPr/>
        </p:nvCxnSpPr>
        <p:spPr>
          <a:xfrm flipV="1">
            <a:off x="3925104" y="3362028"/>
            <a:ext cx="458546" cy="3373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 flipV="1">
            <a:off x="3629578" y="3704854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/>
          <p:nvPr/>
        </p:nvCxnSpPr>
        <p:spPr>
          <a:xfrm flipH="1">
            <a:off x="1196707" y="3080260"/>
            <a:ext cx="1152972" cy="214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>
          <a:xfrm flipH="1">
            <a:off x="3617903" y="2581953"/>
            <a:ext cx="1037592" cy="4904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flipH="1" flipV="1">
            <a:off x="1196707" y="3286527"/>
            <a:ext cx="481905" cy="5843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/>
          <p:nvPr/>
        </p:nvCxnSpPr>
        <p:spPr>
          <a:xfrm flipH="1">
            <a:off x="4632803" y="1989233"/>
            <a:ext cx="381037" cy="5950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hteck 93"/>
          <p:cNvSpPr/>
          <p:nvPr/>
        </p:nvSpPr>
        <p:spPr>
          <a:xfrm>
            <a:off x="1206859" y="4469018"/>
            <a:ext cx="874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Artem Bishev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2050069" y="4517185"/>
            <a:ext cx="874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Jonas Meyer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2894541" y="4501421"/>
            <a:ext cx="1174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Paul </a:t>
            </a:r>
            <a:r>
              <a:rPr lang="en-US" dirty="0" err="1" smtClean="0">
                <a:solidFill>
                  <a:schemeClr val="accent1"/>
                </a:solidFill>
              </a:rPr>
              <a:t>Preissner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8" name="Rechteck 97"/>
          <p:cNvSpPr/>
          <p:nvPr/>
        </p:nvSpPr>
        <p:spPr>
          <a:xfrm>
            <a:off x="3894206" y="4309095"/>
            <a:ext cx="1493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Muhammad </a:t>
            </a:r>
            <a:r>
              <a:rPr lang="en-US" dirty="0" err="1" smtClean="0">
                <a:solidFill>
                  <a:schemeClr val="accent1"/>
                </a:solidFill>
              </a:rPr>
              <a:t>Inshal</a:t>
            </a:r>
            <a:r>
              <a:rPr lang="en-US" dirty="0" smtClean="0">
                <a:solidFill>
                  <a:schemeClr val="accent1"/>
                </a:solidFill>
              </a:rPr>
              <a:t> Uddin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9" name="Rechteck 98"/>
          <p:cNvSpPr/>
          <p:nvPr/>
        </p:nvSpPr>
        <p:spPr>
          <a:xfrm rot="17914585">
            <a:off x="6029372" y="3932012"/>
            <a:ext cx="761070" cy="415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02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160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2120407"/>
            <a:ext cx="8508999" cy="611735"/>
          </a:xfrm>
        </p:spPr>
        <p:txBody>
          <a:bodyPr/>
          <a:lstStyle/>
          <a:p>
            <a:r>
              <a:rPr b="1" dirty="0" err="1" smtClean="0"/>
              <a:t>Cooperative</a:t>
            </a:r>
            <a:r>
              <a:rPr b="1" dirty="0" smtClean="0"/>
              <a:t> </a:t>
            </a:r>
            <a:r>
              <a:rPr b="1" dirty="0" err="1" smtClean="0"/>
              <a:t>Dungeon</a:t>
            </a:r>
            <a:r>
              <a:rPr b="1" dirty="0" smtClean="0"/>
              <a:t> </a:t>
            </a:r>
            <a:r>
              <a:rPr b="1" dirty="0" smtClean="0"/>
              <a:t>Crawler</a:t>
            </a:r>
            <a:endParaRPr lang="en-US" b="1" dirty="0"/>
          </a:p>
          <a:p>
            <a:endParaRPr lang="de-DE" b="1" dirty="0"/>
          </a:p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Game Pitch: &lt;GAME_NAME&gt; 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So, we decided on a…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823997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Diablo-like gameplay for players, which everyone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(almost) </a:t>
            </a:r>
            <a:r>
              <a:rPr lang="en-US" dirty="0" smtClean="0"/>
              <a:t>loves: </a:t>
            </a:r>
            <a:r>
              <a:rPr lang="en-US" b="1" dirty="0" smtClean="0"/>
              <a:t>run, collect loot, fight enemies.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22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4934770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Rogue-like elements to make game shorter, but </a:t>
            </a:r>
            <a:r>
              <a:rPr lang="en-US" b="1" dirty="0" smtClean="0"/>
              <a:t>lively and </a:t>
            </a:r>
            <a:r>
              <a:rPr lang="en-US" b="1" dirty="0" err="1" smtClean="0"/>
              <a:t>replayable</a:t>
            </a:r>
            <a:r>
              <a:rPr lang="en-US" b="1" dirty="0" smtClean="0"/>
              <a:t>.</a:t>
            </a:r>
          </a:p>
          <a:p>
            <a:endParaRPr lang="en-US" sz="2200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3833456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Players have unique abilities and </a:t>
            </a:r>
            <a:r>
              <a:rPr lang="en-US" b="1" dirty="0" smtClean="0"/>
              <a:t>need</a:t>
            </a:r>
            <a:r>
              <a:rPr lang="en-US" dirty="0" smtClean="0"/>
              <a:t> </a:t>
            </a:r>
            <a:r>
              <a:rPr lang="en-US" b="1" dirty="0" smtClean="0"/>
              <a:t>to cooperate </a:t>
            </a:r>
            <a:r>
              <a:rPr lang="en-US" dirty="0" smtClean="0"/>
              <a:t>to make their way through procedurally-generated levels.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Game Pitch: &lt;GAME_NAME&gt; 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Novel feature: Dungeon Master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140463"/>
            <a:ext cx="4455133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Godlike entity mounted with HTC Vive! </a:t>
            </a:r>
            <a:r>
              <a:rPr lang="en-US" dirty="0" smtClean="0"/>
              <a:t>(Or some other VR glasses).</a:t>
            </a:r>
            <a:endParaRPr lang="en-US" b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22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4571170"/>
            <a:ext cx="4182573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Sees the entire level from a giant’s perspective and guides the players.</a:t>
            </a:r>
            <a:endParaRPr lang="en-US" b="1" dirty="0" smtClean="0"/>
          </a:p>
          <a:p>
            <a:endParaRPr lang="en-US" sz="2200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3280762"/>
            <a:ext cx="4190500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Have absolutely unique set of abilities and different gameplay.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99" y="1732084"/>
            <a:ext cx="3258269" cy="4167554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5145799" y="5924865"/>
            <a:ext cx="32582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smtClean="0">
                <a:solidFill>
                  <a:schemeClr val="bg2"/>
                </a:solidFill>
              </a:rPr>
              <a:t>Jesus Christ in </a:t>
            </a:r>
            <a:r>
              <a:rPr lang="de-DE" sz="1100" dirty="0" err="1" smtClean="0">
                <a:solidFill>
                  <a:schemeClr val="bg2"/>
                </a:solidFill>
              </a:rPr>
              <a:t>Oculus</a:t>
            </a:r>
            <a:r>
              <a:rPr lang="de-DE" sz="1100" dirty="0" smtClean="0">
                <a:solidFill>
                  <a:schemeClr val="bg2"/>
                </a:solidFill>
              </a:rPr>
              <a:t> Rift – </a:t>
            </a:r>
            <a:r>
              <a:rPr lang="de-DE" sz="1100" dirty="0" err="1" smtClean="0">
                <a:solidFill>
                  <a:schemeClr val="bg2"/>
                </a:solidFill>
              </a:rPr>
              <a:t>from</a:t>
            </a:r>
            <a:r>
              <a:rPr lang="de-DE" sz="1100" dirty="0" smtClean="0">
                <a:solidFill>
                  <a:schemeClr val="bg2"/>
                </a:solidFill>
              </a:rPr>
              <a:t> redbubble.net</a:t>
            </a:r>
            <a:endParaRPr lang="de-DE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03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Game Pitch: &lt;GAME_NAME&gt; 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Mockup</a:t>
            </a:r>
            <a:endParaRPr lang="de-DE" sz="3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7" y="1752142"/>
            <a:ext cx="7775524" cy="43737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629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Game Pitch: &lt;GAME_NAME&gt; | Team &lt;TEAM_NAME&gt; 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Crawler’s gameplay – “Diablo”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23778" y="1654683"/>
            <a:ext cx="4616473" cy="315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Controls a small character.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through the level, kill monsters, gather loot.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See only what’s happening around them, don’t see the entire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die! But also can make their way through the game and finish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Different players have different abilities.</a:t>
            </a:r>
            <a:endParaRPr lang="en-US" dirty="0"/>
          </a:p>
          <a:p>
            <a:endParaRPr lang="en-US" dirty="0" smtClean="0"/>
          </a:p>
          <a:p>
            <a:endParaRPr lang="en-US" sz="2200" dirty="0"/>
          </a:p>
        </p:txBody>
      </p:sp>
      <p:sp>
        <p:nvSpPr>
          <p:cNvPr id="10" name="Ellipse 9"/>
          <p:cNvSpPr/>
          <p:nvPr/>
        </p:nvSpPr>
        <p:spPr>
          <a:xfrm>
            <a:off x="6488723" y="3341002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6690946" y="3608704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6550269" y="4044592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6688978" y="4038332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6688978" y="3727864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393452" y="3793229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7028947" y="3592962"/>
            <a:ext cx="56669" cy="2959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6973994" y="3864427"/>
            <a:ext cx="94287" cy="1134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6982159" y="3569134"/>
            <a:ext cx="206835" cy="353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ogen 34"/>
          <p:cNvSpPr/>
          <p:nvPr/>
        </p:nvSpPr>
        <p:spPr>
          <a:xfrm rot="557575">
            <a:off x="7054738" y="2927266"/>
            <a:ext cx="100757" cy="1139130"/>
          </a:xfrm>
          <a:prstGeom prst="arc">
            <a:avLst>
              <a:gd name="adj1" fmla="val 7370666"/>
              <a:gd name="adj2" fmla="val 3390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r Verbinder 36"/>
          <p:cNvCxnSpPr/>
          <p:nvPr/>
        </p:nvCxnSpPr>
        <p:spPr>
          <a:xfrm flipV="1">
            <a:off x="5607852" y="2039157"/>
            <a:ext cx="633548" cy="25047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486390" y="2039157"/>
            <a:ext cx="569627" cy="25047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>
            <a:off x="5058146" y="2033264"/>
            <a:ext cx="1203833" cy="15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7486390" y="2040897"/>
            <a:ext cx="1203833" cy="15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/>
          <p:nvPr/>
        </p:nvCxnSpPr>
        <p:spPr>
          <a:xfrm>
            <a:off x="5257801" y="1695358"/>
            <a:ext cx="29908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>
            <a:off x="6840524" y="2179329"/>
            <a:ext cx="0" cy="43588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/>
          <p:nvPr/>
        </p:nvCxnSpPr>
        <p:spPr>
          <a:xfrm flipH="1">
            <a:off x="6699847" y="2615217"/>
            <a:ext cx="138709" cy="39938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6838556" y="2608957"/>
            <a:ext cx="200256" cy="3697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>
          <a:xfrm>
            <a:off x="6838556" y="2358403"/>
            <a:ext cx="200256" cy="11478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 flipV="1">
            <a:off x="6638301" y="2363855"/>
            <a:ext cx="194415" cy="11108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/>
          <p:nvPr/>
        </p:nvCxnSpPr>
        <p:spPr>
          <a:xfrm>
            <a:off x="6649982" y="2466115"/>
            <a:ext cx="182734" cy="91213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/>
          <p:nvPr/>
        </p:nvCxnSpPr>
        <p:spPr>
          <a:xfrm>
            <a:off x="7017890" y="2460608"/>
            <a:ext cx="203207" cy="5364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Mond 75"/>
          <p:cNvSpPr/>
          <p:nvPr/>
        </p:nvSpPr>
        <p:spPr>
          <a:xfrm rot="18308287">
            <a:off x="6555133" y="173884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77" name="Mond 76"/>
          <p:cNvSpPr/>
          <p:nvPr/>
        </p:nvSpPr>
        <p:spPr>
          <a:xfrm rot="14404879">
            <a:off x="6814286" y="176365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78" name="Smiley 77"/>
          <p:cNvSpPr/>
          <p:nvPr/>
        </p:nvSpPr>
        <p:spPr>
          <a:xfrm>
            <a:off x="6638301" y="1849908"/>
            <a:ext cx="396936" cy="390731"/>
          </a:xfrm>
          <a:prstGeom prst="smileyFace">
            <a:avLst>
              <a:gd name="adj" fmla="val 3879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1" name="Inhaltsplatzhalter 1"/>
          <p:cNvSpPr txBox="1">
            <a:spLocks/>
          </p:cNvSpPr>
          <p:nvPr/>
        </p:nvSpPr>
        <p:spPr>
          <a:xfrm>
            <a:off x="319090" y="4970912"/>
            <a:ext cx="8158160" cy="220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to effectively communicate with the master to reach their goals, rely on 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Have a </a:t>
            </a:r>
            <a:r>
              <a:rPr lang="en-US" dirty="0"/>
              <a:t>limited </a:t>
            </a:r>
            <a:r>
              <a:rPr lang="en-US" dirty="0" smtClean="0"/>
              <a:t>skillset </a:t>
            </a:r>
            <a:r>
              <a:rPr lang="en-US" dirty="0"/>
              <a:t>that does not allow them to see the </a:t>
            </a:r>
            <a:r>
              <a:rPr lang="en-US" dirty="0" smtClean="0"/>
              <a:t>information </a:t>
            </a:r>
            <a:r>
              <a:rPr lang="en-US" dirty="0"/>
              <a:t>about the </a:t>
            </a:r>
            <a:r>
              <a:rPr lang="en-US" dirty="0" smtClean="0"/>
              <a:t>entire level or about other crawlers, cannot </a:t>
            </a:r>
            <a:r>
              <a:rPr lang="en-US" dirty="0"/>
              <a:t>see traps, cannot </a:t>
            </a:r>
            <a:r>
              <a:rPr lang="en-US" dirty="0" smtClean="0"/>
              <a:t>essentially alter </a:t>
            </a:r>
            <a:r>
              <a:rPr lang="en-US" dirty="0"/>
              <a:t>the </a:t>
            </a:r>
            <a:r>
              <a:rPr lang="en-US" dirty="0" smtClean="0"/>
              <a:t>dungeon…</a:t>
            </a:r>
          </a:p>
          <a:p>
            <a:endParaRPr lang="en-US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800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Game Pitch: &lt;GAME_NAME&gt; 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Mockup</a:t>
            </a:r>
            <a:endParaRPr lang="de-DE" sz="30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7" y="1893609"/>
            <a:ext cx="7569724" cy="425797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122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Master’s gameplay – “Star Craft“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229719"/>
            <a:ext cx="8443910" cy="315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Ideally, </a:t>
            </a:r>
            <a:r>
              <a:rPr lang="en-US" b="1" dirty="0" smtClean="0"/>
              <a:t>a VR player</a:t>
            </a:r>
            <a:r>
              <a:rPr lang="en-US" dirty="0" smtClean="0"/>
              <a:t>. Can walk around the dungeon, seeing everything what happens from above, and focus on certain areas of interest.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Guides the crawlers</a:t>
            </a:r>
            <a:r>
              <a:rPr lang="en-US" dirty="0" smtClean="0"/>
              <a:t>, helps them to survive and find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Has </a:t>
            </a:r>
            <a:r>
              <a:rPr lang="en-US" b="1" dirty="0" smtClean="0"/>
              <a:t>absolutely unique set of abilities </a:t>
            </a:r>
            <a:r>
              <a:rPr lang="en-US" dirty="0" smtClean="0"/>
              <a:t>that allows her to alter the entire level, heal and buff the crawlers, and inflict mass damage to the level inhabitants.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But the most importantly: </a:t>
            </a:r>
            <a:r>
              <a:rPr lang="en-US" b="1" dirty="0" smtClean="0"/>
              <a:t>he shares the information. </a:t>
            </a:r>
            <a:r>
              <a:rPr lang="en-US" dirty="0" smtClean="0"/>
              <a:t>Need to warn other players about dangers and show them the best way through the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Has </a:t>
            </a:r>
            <a:r>
              <a:rPr lang="en-US" b="1" dirty="0" smtClean="0"/>
              <a:t>limited</a:t>
            </a:r>
            <a:r>
              <a:rPr lang="en-US" dirty="0" smtClean="0"/>
              <a:t>, but restorable </a:t>
            </a:r>
            <a:r>
              <a:rPr lang="en-US" b="1" dirty="0" smtClean="0"/>
              <a:t>resources</a:t>
            </a:r>
            <a:endParaRPr lang="en-US" dirty="0" smtClean="0"/>
          </a:p>
          <a:p>
            <a:endParaRPr lang="en-US" sz="2200" dirty="0"/>
          </a:p>
        </p:txBody>
      </p:sp>
      <p:sp>
        <p:nvSpPr>
          <p:cNvPr id="32" name="Ellipse 31"/>
          <p:cNvSpPr/>
          <p:nvPr/>
        </p:nvSpPr>
        <p:spPr>
          <a:xfrm>
            <a:off x="6776532" y="805786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3" name="Abgerundetes Rechteck 32"/>
          <p:cNvSpPr/>
          <p:nvPr/>
        </p:nvSpPr>
        <p:spPr>
          <a:xfrm>
            <a:off x="6678971" y="994334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4" name="Abgerundetes Rechteck 33"/>
          <p:cNvSpPr/>
          <p:nvPr/>
        </p:nvSpPr>
        <p:spPr>
          <a:xfrm>
            <a:off x="7459326" y="988047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6" name="Abgerundetes Rechteck 35"/>
          <p:cNvSpPr/>
          <p:nvPr/>
        </p:nvSpPr>
        <p:spPr>
          <a:xfrm>
            <a:off x="6965874" y="1069835"/>
            <a:ext cx="585430" cy="1367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38" name="Gerader Verbinder 37"/>
          <p:cNvCxnSpPr/>
          <p:nvPr/>
        </p:nvCxnSpPr>
        <p:spPr>
          <a:xfrm>
            <a:off x="7142708" y="1705036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7469560" y="1609128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2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254405" y="4874083"/>
            <a:ext cx="177" cy="9153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 flipV="1">
            <a:off x="3934706" y="4883217"/>
            <a:ext cx="6174" cy="909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 flipV="1">
            <a:off x="1930846" y="48723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 flipV="1">
            <a:off x="3928122" y="4874083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 flipV="1">
            <a:off x="5212513" y="4883217"/>
            <a:ext cx="21411" cy="904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 flipV="1">
            <a:off x="5910713" y="4874083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919627" y="4872339"/>
            <a:ext cx="1787072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H="1" flipV="1">
            <a:off x="1920984" y="4874083"/>
            <a:ext cx="4863" cy="913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 flipV="1">
            <a:off x="1207296" y="252564"/>
            <a:ext cx="32076" cy="55350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 flipV="1">
            <a:off x="1913090" y="4006031"/>
            <a:ext cx="3308076" cy="1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 flipV="1">
            <a:off x="7695689" y="2583498"/>
            <a:ext cx="16851" cy="86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3487657" y="4897462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24" name="Gerader Verbinder 23"/>
          <p:cNvCxnSpPr/>
          <p:nvPr/>
        </p:nvCxnSpPr>
        <p:spPr>
          <a:xfrm>
            <a:off x="3682072" y="5163736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H="1">
            <a:off x="3535380" y="5573689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3682072" y="5567859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 flipV="1">
            <a:off x="3687912" y="5284324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V="1">
            <a:off x="3388028" y="5339327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ond 39"/>
          <p:cNvSpPr/>
          <p:nvPr/>
        </p:nvSpPr>
        <p:spPr>
          <a:xfrm rot="18308287">
            <a:off x="1890524" y="389175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1" name="Mond 40"/>
          <p:cNvSpPr/>
          <p:nvPr/>
        </p:nvSpPr>
        <p:spPr>
          <a:xfrm rot="14404879">
            <a:off x="2149677" y="391655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2" name="Smiley 41"/>
          <p:cNvSpPr/>
          <p:nvPr/>
        </p:nvSpPr>
        <p:spPr>
          <a:xfrm>
            <a:off x="1973692" y="4002813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57" name="Mond 56"/>
          <p:cNvSpPr/>
          <p:nvPr/>
        </p:nvSpPr>
        <p:spPr>
          <a:xfrm rot="18308287">
            <a:off x="1311990" y="4089424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58" name="Mond 57"/>
          <p:cNvSpPr/>
          <p:nvPr/>
        </p:nvSpPr>
        <p:spPr>
          <a:xfrm rot="14404879">
            <a:off x="1571143" y="4114229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59" name="Smiley 58"/>
          <p:cNvSpPr/>
          <p:nvPr/>
        </p:nvSpPr>
        <p:spPr>
          <a:xfrm>
            <a:off x="1395158" y="4200487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0" name="Mond 59"/>
          <p:cNvSpPr/>
          <p:nvPr/>
        </p:nvSpPr>
        <p:spPr>
          <a:xfrm rot="18308287">
            <a:off x="1845903" y="4368995"/>
            <a:ext cx="288962" cy="392823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1" name="Mond 60"/>
          <p:cNvSpPr/>
          <p:nvPr/>
        </p:nvSpPr>
        <p:spPr>
          <a:xfrm rot="14404879">
            <a:off x="2114401" y="4385530"/>
            <a:ext cx="277690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62" name="Smiley 61"/>
          <p:cNvSpPr/>
          <p:nvPr/>
        </p:nvSpPr>
        <p:spPr>
          <a:xfrm>
            <a:off x="1935591" y="4476674"/>
            <a:ext cx="381452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77" name="Ellipse 76"/>
          <p:cNvSpPr/>
          <p:nvPr/>
        </p:nvSpPr>
        <p:spPr>
          <a:xfrm>
            <a:off x="7120842" y="2687826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78" name="Gerader Verbinder 77"/>
          <p:cNvCxnSpPr/>
          <p:nvPr/>
        </p:nvCxnSpPr>
        <p:spPr>
          <a:xfrm>
            <a:off x="7323065" y="2955528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>
          <a:xfrm flipH="1">
            <a:off x="7182388" y="3391416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21097" y="3385156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/>
          <p:nvPr/>
        </p:nvCxnSpPr>
        <p:spPr>
          <a:xfrm flipV="1">
            <a:off x="7321097" y="3074688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7025571" y="3140053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/>
          <p:nvPr/>
        </p:nvCxnSpPr>
        <p:spPr>
          <a:xfrm flipH="1" flipV="1">
            <a:off x="6944375" y="2692973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/>
          <p:nvPr/>
        </p:nvCxnSpPr>
        <p:spPr>
          <a:xfrm flipH="1" flipV="1">
            <a:off x="4495781" y="2718104"/>
            <a:ext cx="730772" cy="1297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 flipH="1" flipV="1">
            <a:off x="5053578" y="2573980"/>
            <a:ext cx="812442" cy="1441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 flipH="1" flipV="1">
            <a:off x="5864801" y="4001230"/>
            <a:ext cx="1125680" cy="1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7712539" y="4084091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/>
          <p:nvPr/>
        </p:nvCxnSpPr>
        <p:spPr>
          <a:xfrm flipH="1" flipV="1">
            <a:off x="7695689" y="34430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 flipV="1">
            <a:off x="7705179" y="4084963"/>
            <a:ext cx="7360" cy="7882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/>
          <p:nvPr/>
        </p:nvCxnSpPr>
        <p:spPr>
          <a:xfrm flipH="1" flipV="1">
            <a:off x="1951445" y="2710356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 flipH="1">
            <a:off x="1925846" y="2710300"/>
            <a:ext cx="2567717" cy="7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Gleichschenkliges Dreieck 111"/>
          <p:cNvSpPr/>
          <p:nvPr/>
        </p:nvSpPr>
        <p:spPr>
          <a:xfrm>
            <a:off x="5033739" y="300330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3" name="Gleichschenkliges Dreieck 112"/>
          <p:cNvSpPr/>
          <p:nvPr/>
        </p:nvSpPr>
        <p:spPr>
          <a:xfrm>
            <a:off x="5236183" y="305956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4" name="Gleichschenkliges Dreieck 113"/>
          <p:cNvSpPr/>
          <p:nvPr/>
        </p:nvSpPr>
        <p:spPr>
          <a:xfrm>
            <a:off x="5139709" y="318934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5" name="Gleichschenkliges Dreieck 114"/>
          <p:cNvSpPr/>
          <p:nvPr/>
        </p:nvSpPr>
        <p:spPr>
          <a:xfrm>
            <a:off x="4983835" y="3149587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6" name="Gleichschenkliges Dreieck 115"/>
          <p:cNvSpPr/>
          <p:nvPr/>
        </p:nvSpPr>
        <p:spPr>
          <a:xfrm>
            <a:off x="5369346" y="319109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30" name="Gerader Verbinder 129"/>
          <p:cNvCxnSpPr/>
          <p:nvPr/>
        </p:nvCxnSpPr>
        <p:spPr>
          <a:xfrm flipH="1">
            <a:off x="1853564" y="2145934"/>
            <a:ext cx="2981046" cy="79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Ellipse 130"/>
          <p:cNvSpPr/>
          <p:nvPr/>
        </p:nvSpPr>
        <p:spPr>
          <a:xfrm>
            <a:off x="3487657" y="1386978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32" name="Gerader Verbinder 131"/>
          <p:cNvCxnSpPr/>
          <p:nvPr/>
        </p:nvCxnSpPr>
        <p:spPr>
          <a:xfrm>
            <a:off x="3673548" y="1738710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/>
          <p:cNvCxnSpPr/>
          <p:nvPr/>
        </p:nvCxnSpPr>
        <p:spPr>
          <a:xfrm flipH="1">
            <a:off x="3532871" y="217459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r Verbinder 133"/>
          <p:cNvCxnSpPr/>
          <p:nvPr/>
        </p:nvCxnSpPr>
        <p:spPr>
          <a:xfrm>
            <a:off x="3671580" y="216833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/>
          <p:cNvCxnSpPr/>
          <p:nvPr/>
        </p:nvCxnSpPr>
        <p:spPr>
          <a:xfrm flipV="1">
            <a:off x="3671580" y="1857870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/>
          <p:cNvCxnSpPr/>
          <p:nvPr/>
        </p:nvCxnSpPr>
        <p:spPr>
          <a:xfrm flipV="1">
            <a:off x="3376054" y="1923235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38"/>
          <p:cNvSpPr/>
          <p:nvPr/>
        </p:nvSpPr>
        <p:spPr>
          <a:xfrm>
            <a:off x="2487730" y="507435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140" name="Gerader Verbinder 139"/>
          <p:cNvCxnSpPr/>
          <p:nvPr/>
        </p:nvCxnSpPr>
        <p:spPr>
          <a:xfrm flipH="1">
            <a:off x="2304484" y="825695"/>
            <a:ext cx="254459" cy="2459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/>
          <p:cNvCxnSpPr/>
          <p:nvPr/>
        </p:nvCxnSpPr>
        <p:spPr>
          <a:xfrm flipH="1">
            <a:off x="2169128" y="1062645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141"/>
          <p:cNvCxnSpPr/>
          <p:nvPr/>
        </p:nvCxnSpPr>
        <p:spPr>
          <a:xfrm>
            <a:off x="2307837" y="1056385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/>
          <p:nvPr/>
        </p:nvCxnSpPr>
        <p:spPr>
          <a:xfrm flipV="1">
            <a:off x="1859284" y="1501525"/>
            <a:ext cx="2394" cy="6468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>
            <a:off x="1853444" y="1521473"/>
            <a:ext cx="10119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/>
          <p:nvPr/>
        </p:nvCxnSpPr>
        <p:spPr>
          <a:xfrm flipV="1">
            <a:off x="2888241" y="252564"/>
            <a:ext cx="2394" cy="12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r Verbinder 158"/>
          <p:cNvCxnSpPr/>
          <p:nvPr/>
        </p:nvCxnSpPr>
        <p:spPr>
          <a:xfrm>
            <a:off x="1196232" y="252564"/>
            <a:ext cx="1697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Bogen 183"/>
          <p:cNvSpPr/>
          <p:nvPr/>
        </p:nvSpPr>
        <p:spPr>
          <a:xfrm rot="19673628">
            <a:off x="2360522" y="648945"/>
            <a:ext cx="195119" cy="563180"/>
          </a:xfrm>
          <a:prstGeom prst="arc">
            <a:avLst>
              <a:gd name="adj1" fmla="val 21300987"/>
              <a:gd name="adj2" fmla="val 865323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5" name="Gerader Verbinder 184"/>
          <p:cNvCxnSpPr/>
          <p:nvPr/>
        </p:nvCxnSpPr>
        <p:spPr>
          <a:xfrm flipH="1">
            <a:off x="5065797" y="1917783"/>
            <a:ext cx="1055603" cy="6657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r Verbinder 186"/>
          <p:cNvCxnSpPr/>
          <p:nvPr/>
        </p:nvCxnSpPr>
        <p:spPr>
          <a:xfrm flipH="1">
            <a:off x="4820061" y="1462027"/>
            <a:ext cx="1099566" cy="686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Pfeil nach rechts 194"/>
          <p:cNvSpPr/>
          <p:nvPr/>
        </p:nvSpPr>
        <p:spPr>
          <a:xfrm>
            <a:off x="2568735" y="4106306"/>
            <a:ext cx="452310" cy="27858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96" name="Pfeil nach rechts 195"/>
          <p:cNvSpPr/>
          <p:nvPr/>
        </p:nvSpPr>
        <p:spPr>
          <a:xfrm>
            <a:off x="2578447" y="4480115"/>
            <a:ext cx="452310" cy="27858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9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 smtClean="0"/>
              <a:t>Game Pitch: &lt;GAME_NAME</a:t>
            </a:r>
            <a:r>
              <a:rPr lang="de-DE" dirty="0"/>
              <a:t>&gt; </a:t>
            </a:r>
            <a:r>
              <a:rPr lang="de-DE" dirty="0" smtClean="0"/>
              <a:t>| </a:t>
            </a:r>
            <a:r>
              <a:rPr lang="de-DE" dirty="0"/>
              <a:t>Team </a:t>
            </a:r>
            <a:r>
              <a:rPr lang="en-US" dirty="0"/>
              <a:t>Pick One </a:t>
            </a:r>
            <a:r>
              <a:rPr lang="de-DE" dirty="0" smtClean="0"/>
              <a:t>| Artem, </a:t>
            </a:r>
            <a:r>
              <a:rPr lang="de-DE" dirty="0" err="1" smtClean="0"/>
              <a:t>Inshal</a:t>
            </a:r>
            <a:r>
              <a:rPr lang="de-DE" dirty="0" smtClean="0"/>
              <a:t>, Jonas, Paul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73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1429</Words>
  <Application>Microsoft Office PowerPoint</Application>
  <PresentationFormat>Bildschirmpräsentation (4:3)</PresentationFormat>
  <Paragraphs>215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25</vt:i4>
      </vt:variant>
    </vt:vector>
  </HeadingPairs>
  <TitlesOfParts>
    <vt:vector size="36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Game Pitch: &lt;GAME_NAME&gt;</vt:lpstr>
      <vt:lpstr>Considerations</vt:lpstr>
      <vt:lpstr>So, we decided on a…</vt:lpstr>
      <vt:lpstr>Novel feature: Dungeon Master</vt:lpstr>
      <vt:lpstr>Mockup</vt:lpstr>
      <vt:lpstr>Crawler’s gameplay – “Diablo”</vt:lpstr>
      <vt:lpstr>Mockup</vt:lpstr>
      <vt:lpstr>Master’s gameplay – “Star Craft“</vt:lpstr>
      <vt:lpstr>PowerPoint-Präsentation</vt:lpstr>
      <vt:lpstr>PowerPoint-Präsentation</vt:lpstr>
      <vt:lpstr>PowerPoint-Präsentation</vt:lpstr>
      <vt:lpstr>Master’s gameplay</vt:lpstr>
      <vt:lpstr>Mockup</vt:lpstr>
      <vt:lpstr>Together</vt:lpstr>
      <vt:lpstr>Together</vt:lpstr>
      <vt:lpstr>Together</vt:lpstr>
      <vt:lpstr>Game setting</vt:lpstr>
      <vt:lpstr>PowerPoint-Präsentation</vt:lpstr>
      <vt:lpstr>Inspiration: Downtown</vt:lpstr>
      <vt:lpstr>Inspiration: Neon Lights and Colors</vt:lpstr>
      <vt:lpstr>Inspiration: Simplistic Style</vt:lpstr>
      <vt:lpstr>Technical details</vt:lpstr>
      <vt:lpstr>Challeges</vt:lpstr>
      <vt:lpstr>Summary</vt:lpstr>
      <vt:lpstr>Thanks for your attention!</vt:lpstr>
    </vt:vector>
  </TitlesOfParts>
  <Company>Lehrstuhl fml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Bishev Artem</cp:lastModifiedBy>
  <cp:revision>184</cp:revision>
  <cp:lastPrinted>2015-07-30T14:04:45Z</cp:lastPrinted>
  <dcterms:created xsi:type="dcterms:W3CDTF">2017-11-01T18:11:47Z</dcterms:created>
  <dcterms:modified xsi:type="dcterms:W3CDTF">2017-11-05T19:06:38Z</dcterms:modified>
</cp:coreProperties>
</file>